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6" r:id="rId3"/>
    <p:sldId id="278" r:id="rId4"/>
    <p:sldId id="277" r:id="rId5"/>
    <p:sldId id="279" r:id="rId6"/>
    <p:sldId id="280" r:id="rId7"/>
    <p:sldId id="261" r:id="rId8"/>
    <p:sldId id="262" r:id="rId9"/>
    <p:sldId id="281" r:id="rId10"/>
    <p:sldId id="282" r:id="rId11"/>
    <p:sldId id="283" r:id="rId12"/>
    <p:sldId id="285" r:id="rId13"/>
    <p:sldId id="286" r:id="rId14"/>
    <p:sldId id="287" r:id="rId15"/>
    <p:sldId id="295" r:id="rId16"/>
    <p:sldId id="269" r:id="rId17"/>
    <p:sldId id="288" r:id="rId18"/>
    <p:sldId id="296" r:id="rId19"/>
    <p:sldId id="290" r:id="rId20"/>
    <p:sldId id="292" r:id="rId21"/>
    <p:sldId id="293" r:id="rId22"/>
    <p:sldId id="294" r:id="rId23"/>
    <p:sldId id="271"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Лист1!$B$1</c:f>
              <c:strCache>
                <c:ptCount val="1"/>
                <c:pt idx="0">
                  <c:v>%</c:v>
                </c:pt>
              </c:strCache>
            </c:strRef>
          </c:tx>
          <c:dLbls>
            <c:showLegendKey val="0"/>
            <c:showVal val="1"/>
            <c:showCatName val="0"/>
            <c:showSerName val="0"/>
            <c:showPercent val="0"/>
            <c:showBubbleSize val="0"/>
            <c:showLeaderLines val="1"/>
          </c:dLbls>
          <c:cat>
            <c:strRef>
              <c:f>Лист1!$A$2:$A$4</c:f>
              <c:strCache>
                <c:ptCount val="3"/>
                <c:pt idx="0">
                  <c:v>не сформирован</c:v>
                </c:pt>
                <c:pt idx="1">
                  <c:v>частично сформирован</c:v>
                </c:pt>
                <c:pt idx="2">
                  <c:v>сформирован</c:v>
                </c:pt>
              </c:strCache>
            </c:strRef>
          </c:cat>
          <c:val>
            <c:numRef>
              <c:f>Лист1!$B$2:$B$4</c:f>
              <c:numCache>
                <c:formatCode>General</c:formatCode>
                <c:ptCount val="3"/>
                <c:pt idx="0">
                  <c:v>55</c:v>
                </c:pt>
                <c:pt idx="1">
                  <c:v>40</c:v>
                </c:pt>
                <c:pt idx="2">
                  <c:v>5</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Ряд 1</c:v>
                </c:pt>
              </c:strCache>
            </c:strRef>
          </c:tx>
          <c:invertIfNegative val="0"/>
          <c:cat>
            <c:strRef>
              <c:f>Лист1!$A$2:$A$5</c:f>
              <c:strCache>
                <c:ptCount val="4"/>
                <c:pt idx="0">
                  <c:v>1.  формирование элементарных финансовых знаний у детей дошкольного возраста</c:v>
                </c:pt>
                <c:pt idx="1">
                  <c:v>1.      формирование у  детей правильного  отношения к деньгам, способам их зарабатывания и разумному их использованию. </c:v>
                </c:pt>
                <c:pt idx="2">
                  <c:v>1.      развитие  памяти, внимания, логического мышления, воображения, речи, наблюдательности, пространственную ориентацию;</c:v>
                </c:pt>
                <c:pt idx="3">
                  <c:v>развитие мотивации к учению, познавательную активность</c:v>
                </c:pt>
              </c:strCache>
            </c:strRef>
          </c:cat>
          <c:val>
            <c:numRef>
              <c:f>Лист1!$B$2:$B$5</c:f>
              <c:numCache>
                <c:formatCode>General</c:formatCode>
                <c:ptCount val="4"/>
                <c:pt idx="0">
                  <c:v>4.3</c:v>
                </c:pt>
                <c:pt idx="1">
                  <c:v>2.5</c:v>
                </c:pt>
                <c:pt idx="2">
                  <c:v>3.5</c:v>
                </c:pt>
                <c:pt idx="3">
                  <c:v>4.5</c:v>
                </c:pt>
              </c:numCache>
            </c:numRef>
          </c:val>
        </c:ser>
        <c:ser>
          <c:idx val="1"/>
          <c:order val="1"/>
          <c:tx>
            <c:strRef>
              <c:f>Лист1!$C$1</c:f>
              <c:strCache>
                <c:ptCount val="1"/>
                <c:pt idx="0">
                  <c:v>Ряд 2</c:v>
                </c:pt>
              </c:strCache>
            </c:strRef>
          </c:tx>
          <c:invertIfNegative val="0"/>
          <c:cat>
            <c:strRef>
              <c:f>Лист1!$A$2:$A$5</c:f>
              <c:strCache>
                <c:ptCount val="4"/>
                <c:pt idx="0">
                  <c:v>1.  формирование элементарных финансовых знаний у детей дошкольного возраста</c:v>
                </c:pt>
                <c:pt idx="1">
                  <c:v>1.      формирование у  детей правильного  отношения к деньгам, способам их зарабатывания и разумному их использованию. </c:v>
                </c:pt>
                <c:pt idx="2">
                  <c:v>1.      развитие  памяти, внимания, логического мышления, воображения, речи, наблюдательности, пространственную ориентацию;</c:v>
                </c:pt>
                <c:pt idx="3">
                  <c:v>развитие мотивации к учению, познавательную активность</c:v>
                </c:pt>
              </c:strCache>
            </c:strRef>
          </c:cat>
          <c:val>
            <c:numRef>
              <c:f>Лист1!$C$2:$C$5</c:f>
              <c:numCache>
                <c:formatCode>General</c:formatCode>
                <c:ptCount val="4"/>
                <c:pt idx="0">
                  <c:v>2</c:v>
                </c:pt>
                <c:pt idx="1">
                  <c:v>4.4000000000000004</c:v>
                </c:pt>
                <c:pt idx="2">
                  <c:v>1.8</c:v>
                </c:pt>
                <c:pt idx="3">
                  <c:v>2.8</c:v>
                </c:pt>
              </c:numCache>
            </c:numRef>
          </c:val>
        </c:ser>
        <c:ser>
          <c:idx val="2"/>
          <c:order val="2"/>
          <c:tx>
            <c:strRef>
              <c:f>Лист1!$D$1</c:f>
              <c:strCache>
                <c:ptCount val="1"/>
                <c:pt idx="0">
                  <c:v>Ряд 3</c:v>
                </c:pt>
              </c:strCache>
            </c:strRef>
          </c:tx>
          <c:invertIfNegative val="0"/>
          <c:cat>
            <c:strRef>
              <c:f>Лист1!$A$2:$A$5</c:f>
              <c:strCache>
                <c:ptCount val="4"/>
                <c:pt idx="0">
                  <c:v>1.  формирование элементарных финансовых знаний у детей дошкольного возраста</c:v>
                </c:pt>
                <c:pt idx="1">
                  <c:v>1.      формирование у  детей правильного  отношения к деньгам, способам их зарабатывания и разумному их использованию. </c:v>
                </c:pt>
                <c:pt idx="2">
                  <c:v>1.      развитие  памяти, внимания, логического мышления, воображения, речи, наблюдательности, пространственную ориентацию;</c:v>
                </c:pt>
                <c:pt idx="3">
                  <c:v>развитие мотивации к учению, познавательную активность</c:v>
                </c:pt>
              </c:strCache>
            </c:strRef>
          </c:cat>
          <c:val>
            <c:numRef>
              <c:f>Лист1!$D$2:$D$5</c:f>
              <c:numCache>
                <c:formatCode>General</c:formatCode>
                <c:ptCount val="4"/>
                <c:pt idx="0">
                  <c:v>3</c:v>
                </c:pt>
                <c:pt idx="1">
                  <c:v>2</c:v>
                </c:pt>
                <c:pt idx="2">
                  <c:v>3</c:v>
                </c:pt>
                <c:pt idx="3">
                  <c:v>5</c:v>
                </c:pt>
              </c:numCache>
            </c:numRef>
          </c:val>
        </c:ser>
        <c:ser>
          <c:idx val="3"/>
          <c:order val="3"/>
          <c:tx>
            <c:strRef>
              <c:f>Лист1!$E$1</c:f>
              <c:strCache>
                <c:ptCount val="1"/>
                <c:pt idx="0">
                  <c:v>Ряд 4</c:v>
                </c:pt>
              </c:strCache>
            </c:strRef>
          </c:tx>
          <c:invertIfNegative val="0"/>
          <c:cat>
            <c:strRef>
              <c:f>Лист1!$A$2:$A$5</c:f>
              <c:strCache>
                <c:ptCount val="4"/>
                <c:pt idx="0">
                  <c:v>1.  формирование элементарных финансовых знаний у детей дошкольного возраста</c:v>
                </c:pt>
                <c:pt idx="1">
                  <c:v>1.      формирование у  детей правильного  отношения к деньгам, способам их зарабатывания и разумному их использованию. </c:v>
                </c:pt>
                <c:pt idx="2">
                  <c:v>1.      развитие  памяти, внимания, логического мышления, воображения, речи, наблюдательности, пространственную ориентацию;</c:v>
                </c:pt>
                <c:pt idx="3">
                  <c:v>развитие мотивации к учению, познавательную активность</c:v>
                </c:pt>
              </c:strCache>
            </c:strRef>
          </c:cat>
          <c:val>
            <c:numRef>
              <c:f>Лист1!$E$2:$E$5</c:f>
              <c:numCache>
                <c:formatCode>General</c:formatCode>
                <c:ptCount val="4"/>
              </c:numCache>
            </c:numRef>
          </c:val>
        </c:ser>
        <c:dLbls>
          <c:showLegendKey val="0"/>
          <c:showVal val="0"/>
          <c:showCatName val="0"/>
          <c:showSerName val="0"/>
          <c:showPercent val="0"/>
          <c:showBubbleSize val="0"/>
        </c:dLbls>
        <c:gapWidth val="150"/>
        <c:axId val="97630208"/>
        <c:axId val="85363520"/>
      </c:barChart>
      <c:catAx>
        <c:axId val="97630208"/>
        <c:scaling>
          <c:orientation val="minMax"/>
        </c:scaling>
        <c:delete val="0"/>
        <c:axPos val="b"/>
        <c:majorTickMark val="out"/>
        <c:minorTickMark val="none"/>
        <c:tickLblPos val="nextTo"/>
        <c:crossAx val="85363520"/>
        <c:crosses val="autoZero"/>
        <c:auto val="1"/>
        <c:lblAlgn val="ctr"/>
        <c:lblOffset val="100"/>
        <c:noMultiLvlLbl val="0"/>
      </c:catAx>
      <c:valAx>
        <c:axId val="85363520"/>
        <c:scaling>
          <c:orientation val="minMax"/>
        </c:scaling>
        <c:delete val="0"/>
        <c:axPos val="l"/>
        <c:majorGridlines/>
        <c:numFmt formatCode="General" sourceLinked="1"/>
        <c:majorTickMark val="out"/>
        <c:minorTickMark val="none"/>
        <c:tickLblPos val="nextTo"/>
        <c:crossAx val="9763020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1"/>
          <c:showBubbleSize val="0"/>
          <c:showLeaderLines val="1"/>
        </c:dLbls>
        <c:firstSliceAng val="0"/>
      </c:pieChart>
    </c:plotArea>
    <c:legend>
      <c:legendPos val="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Ряд 1</c:v>
                </c:pt>
              </c:strCache>
            </c:strRef>
          </c:tx>
          <c:invertIfNegative val="0"/>
          <c:cat>
            <c:strRef>
              <c:f>Лист1!$A$2:$A$3</c:f>
              <c:strCache>
                <c:ptCount val="2"/>
                <c:pt idx="0">
                  <c:v>Категория 1</c:v>
                </c:pt>
                <c:pt idx="1">
                  <c:v>Категория 2</c:v>
                </c:pt>
              </c:strCache>
            </c:strRef>
          </c:cat>
          <c:val>
            <c:numRef>
              <c:f>Лист1!$B$2:$B$3</c:f>
              <c:numCache>
                <c:formatCode>General</c:formatCode>
                <c:ptCount val="2"/>
                <c:pt idx="0">
                  <c:v>4</c:v>
                </c:pt>
                <c:pt idx="1">
                  <c:v>1</c:v>
                </c:pt>
              </c:numCache>
            </c:numRef>
          </c:val>
        </c:ser>
        <c:ser>
          <c:idx val="1"/>
          <c:order val="1"/>
          <c:tx>
            <c:strRef>
              <c:f>Лист1!$C$1</c:f>
              <c:strCache>
                <c:ptCount val="1"/>
                <c:pt idx="0">
                  <c:v>Ряд 2</c:v>
                </c:pt>
              </c:strCache>
            </c:strRef>
          </c:tx>
          <c:invertIfNegative val="0"/>
          <c:cat>
            <c:strRef>
              <c:f>Лист1!$A$2:$A$3</c:f>
              <c:strCache>
                <c:ptCount val="2"/>
                <c:pt idx="0">
                  <c:v>Категория 1</c:v>
                </c:pt>
                <c:pt idx="1">
                  <c:v>Категория 2</c:v>
                </c:pt>
              </c:strCache>
            </c:strRef>
          </c:cat>
          <c:val>
            <c:numRef>
              <c:f>Лист1!$C$2:$C$3</c:f>
              <c:numCache>
                <c:formatCode>General</c:formatCode>
                <c:ptCount val="2"/>
                <c:pt idx="0">
                  <c:v>1</c:v>
                </c:pt>
                <c:pt idx="1">
                  <c:v>2</c:v>
                </c:pt>
              </c:numCache>
            </c:numRef>
          </c:val>
        </c:ser>
        <c:ser>
          <c:idx val="2"/>
          <c:order val="2"/>
          <c:tx>
            <c:strRef>
              <c:f>Лист1!$D$1</c:f>
              <c:strCache>
                <c:ptCount val="1"/>
                <c:pt idx="0">
                  <c:v>Ряд 3</c:v>
                </c:pt>
              </c:strCache>
            </c:strRef>
          </c:tx>
          <c:invertIfNegative val="0"/>
          <c:cat>
            <c:strRef>
              <c:f>Лист1!$A$2:$A$3</c:f>
              <c:strCache>
                <c:ptCount val="2"/>
                <c:pt idx="0">
                  <c:v>Категория 1</c:v>
                </c:pt>
                <c:pt idx="1">
                  <c:v>Категория 2</c:v>
                </c:pt>
              </c:strCache>
            </c:strRef>
          </c:cat>
          <c:val>
            <c:numRef>
              <c:f>Лист1!$D$2:$D$3</c:f>
              <c:numCache>
                <c:formatCode>General</c:formatCode>
                <c:ptCount val="2"/>
                <c:pt idx="0">
                  <c:v>3</c:v>
                </c:pt>
                <c:pt idx="1">
                  <c:v>4</c:v>
                </c:pt>
              </c:numCache>
            </c:numRef>
          </c:val>
        </c:ser>
        <c:dLbls>
          <c:showLegendKey val="0"/>
          <c:showVal val="0"/>
          <c:showCatName val="0"/>
          <c:showSerName val="0"/>
          <c:showPercent val="0"/>
          <c:showBubbleSize val="0"/>
        </c:dLbls>
        <c:gapWidth val="150"/>
        <c:axId val="42118144"/>
        <c:axId val="97776704"/>
      </c:barChart>
      <c:catAx>
        <c:axId val="42118144"/>
        <c:scaling>
          <c:orientation val="minMax"/>
        </c:scaling>
        <c:delete val="0"/>
        <c:axPos val="b"/>
        <c:majorTickMark val="out"/>
        <c:minorTickMark val="none"/>
        <c:tickLblPos val="nextTo"/>
        <c:crossAx val="97776704"/>
        <c:crosses val="autoZero"/>
        <c:auto val="1"/>
        <c:lblAlgn val="ctr"/>
        <c:lblOffset val="100"/>
        <c:noMultiLvlLbl val="0"/>
      </c:catAx>
      <c:valAx>
        <c:axId val="97776704"/>
        <c:scaling>
          <c:orientation val="minMax"/>
        </c:scaling>
        <c:delete val="0"/>
        <c:axPos val="l"/>
        <c:majorGridlines/>
        <c:numFmt formatCode="General" sourceLinked="1"/>
        <c:majorTickMark val="out"/>
        <c:minorTickMark val="none"/>
        <c:tickLblPos val="nextTo"/>
        <c:crossAx val="42118144"/>
        <c:crosses val="autoZero"/>
        <c:crossBetween val="between"/>
      </c:valAx>
    </c:plotArea>
    <c:legend>
      <c:legendPos val="r"/>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1338F1-3FFF-4E46-BCEA-4535681C23F7}" type="datetimeFigureOut">
              <a:rPr lang="ru-RU" smtClean="0"/>
              <a:t>01.08.2022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807F0D-47E1-40FD-AD62-50B75DAD14A2}" type="slidenum">
              <a:rPr lang="ru-RU" smtClean="0"/>
              <a:t>‹#›</a:t>
            </a:fld>
            <a:endParaRPr lang="ru-RU"/>
          </a:p>
        </p:txBody>
      </p:sp>
    </p:spTree>
    <p:extLst>
      <p:ext uri="{BB962C8B-B14F-4D97-AF65-F5344CB8AC3E}">
        <p14:creationId xmlns:p14="http://schemas.microsoft.com/office/powerpoint/2010/main" val="2058624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C807F0D-47E1-40FD-AD62-50B75DAD14A2}" type="slidenum">
              <a:rPr lang="ru-RU" smtClean="0"/>
              <a:t>10</a:t>
            </a:fld>
            <a:endParaRPr lang="ru-RU"/>
          </a:p>
        </p:txBody>
      </p:sp>
    </p:spTree>
    <p:extLst>
      <p:ext uri="{BB962C8B-B14F-4D97-AF65-F5344CB8AC3E}">
        <p14:creationId xmlns:p14="http://schemas.microsoft.com/office/powerpoint/2010/main" val="807838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01.08.2022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01.08.2022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01.08.2022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01.08.2022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01.08.2022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01.08.2022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01.08.2022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01.08.2022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vsetreningi.ru/avatars/objects/7-9423_1_6.jpg?15406300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96" y="3262814"/>
            <a:ext cx="4639726" cy="3477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69075" y="-29985"/>
            <a:ext cx="7772400" cy="1470025"/>
          </a:xfrm>
        </p:spPr>
        <p:txBody>
          <a:bodyPr>
            <a:normAutofit/>
          </a:bodyPr>
          <a:lstStyle/>
          <a:p>
            <a:r>
              <a:rPr lang="ru-RU" sz="2000" dirty="0" smtClean="0">
                <a:latin typeface="Times New Roman" pitchFamily="18" charset="0"/>
                <a:cs typeface="Times New Roman" pitchFamily="18" charset="0"/>
              </a:rPr>
              <a:t>Муниципальное казенное дошкольное образовательное учреждение детский сад №10 г. Татарск</a:t>
            </a:r>
            <a:endParaRPr lang="ru-RU" sz="20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355976" y="4005064"/>
            <a:ext cx="4639249" cy="1752600"/>
          </a:xfrm>
        </p:spPr>
        <p:txBody>
          <a:bodyPr>
            <a:normAutofit/>
          </a:bodyPr>
          <a:lstStyle/>
          <a:p>
            <a:pPr algn="l"/>
            <a:r>
              <a:rPr lang="ru-RU" sz="2800" b="1" dirty="0" smtClean="0">
                <a:solidFill>
                  <a:schemeClr val="tx1"/>
                </a:solidFill>
                <a:latin typeface="Times New Roman" pitchFamily="18" charset="0"/>
                <a:cs typeface="Times New Roman" pitchFamily="18" charset="0"/>
              </a:rPr>
              <a:t>Подготовила: воспитатель    1 квалификационной категории Червякова О.Я</a:t>
            </a:r>
            <a:endParaRPr lang="ru-RU" sz="2800" b="1" dirty="0">
              <a:solidFill>
                <a:schemeClr val="tx1"/>
              </a:solidFill>
              <a:latin typeface="Times New Roman" pitchFamily="18" charset="0"/>
              <a:cs typeface="Times New Roman" pitchFamily="18" charset="0"/>
            </a:endParaRPr>
          </a:p>
        </p:txBody>
      </p:sp>
      <p:sp>
        <p:nvSpPr>
          <p:cNvPr id="4" name="TextBox 3"/>
          <p:cNvSpPr txBox="1"/>
          <p:nvPr/>
        </p:nvSpPr>
        <p:spPr>
          <a:xfrm>
            <a:off x="1148130" y="908720"/>
            <a:ext cx="7056784" cy="2862322"/>
          </a:xfrm>
          <a:prstGeom prst="rect">
            <a:avLst/>
          </a:prstGeom>
          <a:noFill/>
        </p:spPr>
        <p:txBody>
          <a:bodyPr wrap="square" rtlCol="0">
            <a:spAutoFit/>
          </a:bodyPr>
          <a:lstStyle/>
          <a:p>
            <a:r>
              <a:rPr lang="ru-RU" sz="3600" b="1" dirty="0">
                <a:solidFill>
                  <a:srgbClr val="002060"/>
                </a:solidFill>
                <a:latin typeface="Times New Roman" pitchFamily="18" charset="0"/>
                <a:cs typeface="Times New Roman" pitchFamily="18" charset="0"/>
              </a:rPr>
              <a:t>«Формирование основ финансовой грамотности детей дошкольного возраста посредством игровой деятельности».</a:t>
            </a:r>
          </a:p>
        </p:txBody>
      </p:sp>
      <p:sp>
        <p:nvSpPr>
          <p:cNvPr id="5" name="AutoShape 8" descr="Фон для презентации финансовой грамотности (62 фото)"/>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491261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a:solidFill>
                  <a:srgbClr val="FF0000"/>
                </a:solidFill>
                <a:latin typeface="Times New Roman" pitchFamily="18" charset="0"/>
                <a:cs typeface="Times New Roman" pitchFamily="18" charset="0"/>
              </a:rPr>
              <a:t>Наглядные методы и приемы обучения </a:t>
            </a:r>
            <a:endParaRPr lang="ru-RU" sz="2800"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457200" y="1052736"/>
            <a:ext cx="8229600" cy="5073427"/>
          </a:xfrm>
        </p:spPr>
        <p:txBody>
          <a:bodyPr>
            <a:noAutofit/>
          </a:bodyPr>
          <a:lstStyle/>
          <a:p>
            <a:r>
              <a:rPr lang="ru-RU" sz="1600" dirty="0">
                <a:solidFill>
                  <a:srgbClr val="002060"/>
                </a:solidFill>
                <a:latin typeface="Times New Roman" pitchFamily="18" charset="0"/>
                <a:cs typeface="Times New Roman" pitchFamily="18" charset="0"/>
              </a:rPr>
              <a:t>Наглядные методы позволяют детям на практике увидеть и зафиксировать определенные факты. Используя метод </a:t>
            </a:r>
            <a:r>
              <a:rPr lang="ru-RU" sz="1600" b="1" dirty="0">
                <a:solidFill>
                  <a:srgbClr val="002060"/>
                </a:solidFill>
                <a:latin typeface="Times New Roman" pitchFamily="18" charset="0"/>
                <a:cs typeface="Times New Roman" pitchFamily="18" charset="0"/>
              </a:rPr>
              <a:t>наблюдения, </a:t>
            </a:r>
            <a:r>
              <a:rPr lang="ru-RU" sz="1600" dirty="0">
                <a:solidFill>
                  <a:srgbClr val="002060"/>
                </a:solidFill>
                <a:latin typeface="Times New Roman" pitchFamily="18" charset="0"/>
                <a:cs typeface="Times New Roman" pitchFamily="18" charset="0"/>
              </a:rPr>
              <a:t> мы можем приобщать детей к труду взрослых (на примере сотрудников детского сада), развивать интерес к совершению покупок, усвоению норм и правил разумного экономического поведения. Наблюдение может быть и целенаправленным, когда взрослый задает вектор, так и полевое, когда ребенок в процессе жизни семьи, усваивает определенное экономическое поведение.</a:t>
            </a:r>
          </a:p>
          <a:p>
            <a:r>
              <a:rPr lang="ru-RU" sz="1600" dirty="0">
                <a:solidFill>
                  <a:srgbClr val="002060"/>
                </a:solidFill>
                <a:latin typeface="Times New Roman" pitchFamily="18" charset="0"/>
                <a:cs typeface="Times New Roman" pitchFamily="18" charset="0"/>
              </a:rPr>
              <a:t>Наибольший интерес у детей представляет просмотр мультфильмов и презентаций. Через яркие, красочные картинки, доступным языком объясняются различные экономические понятия. Сейчас очень много материала, созданного для экономического воспитания детей. Созданы целые серии мультфильмов:</a:t>
            </a:r>
          </a:p>
          <a:p>
            <a:pPr lvl="0"/>
            <a:r>
              <a:rPr lang="ru-RU" sz="1600" dirty="0">
                <a:solidFill>
                  <a:srgbClr val="002060"/>
                </a:solidFill>
                <a:latin typeface="Times New Roman" pitchFamily="18" charset="0"/>
                <a:cs typeface="Times New Roman" pitchFamily="18" charset="0"/>
              </a:rPr>
              <a:t>«Уроки тетушки Совы»: «Азбука денег»- «Что такое деньги?», «Умение экономить», «Карманные деньги» и пр.</a:t>
            </a:r>
          </a:p>
          <a:p>
            <a:pPr lvl="0"/>
            <a:r>
              <a:rPr lang="ru-RU" sz="1600" dirty="0">
                <a:solidFill>
                  <a:srgbClr val="002060"/>
                </a:solidFill>
                <a:latin typeface="Times New Roman" pitchFamily="18" charset="0"/>
                <a:cs typeface="Times New Roman" pitchFamily="18" charset="0"/>
              </a:rPr>
              <a:t>«Богатый бобренок», интерактивный </a:t>
            </a:r>
            <a:r>
              <a:rPr lang="ru-RU" sz="1600" b="1" dirty="0">
                <a:solidFill>
                  <a:srgbClr val="002060"/>
                </a:solidFill>
                <a:latin typeface="Times New Roman" pitchFamily="18" charset="0"/>
                <a:cs typeface="Times New Roman" pitchFamily="18" charset="0"/>
              </a:rPr>
              <a:t>мультфильм</a:t>
            </a:r>
            <a:r>
              <a:rPr lang="ru-RU" sz="1600" dirty="0">
                <a:solidFill>
                  <a:srgbClr val="002060"/>
                </a:solidFill>
                <a:latin typeface="Times New Roman" pitchFamily="18" charset="0"/>
                <a:cs typeface="Times New Roman" pitchFamily="18" charset="0"/>
              </a:rPr>
              <a:t> создан при поддержке </a:t>
            </a:r>
            <a:r>
              <a:rPr lang="ru-RU" sz="1600" b="1" dirty="0">
                <a:solidFill>
                  <a:srgbClr val="002060"/>
                </a:solidFill>
                <a:latin typeface="Times New Roman" pitchFamily="18" charset="0"/>
                <a:cs typeface="Times New Roman" pitchFamily="18" charset="0"/>
              </a:rPr>
              <a:t>Минфина</a:t>
            </a:r>
            <a:r>
              <a:rPr lang="ru-RU" sz="1600" dirty="0">
                <a:solidFill>
                  <a:srgbClr val="002060"/>
                </a:solidFill>
                <a:latin typeface="Times New Roman" pitchFamily="18" charset="0"/>
                <a:cs typeface="Times New Roman" pitchFamily="18" charset="0"/>
              </a:rPr>
              <a:t>, состоящий из 12 серий.</a:t>
            </a:r>
          </a:p>
          <a:p>
            <a:pPr lvl="0"/>
            <a:r>
              <a:rPr lang="ru-RU" sz="1600" dirty="0">
                <a:solidFill>
                  <a:srgbClr val="002060"/>
                </a:solidFill>
                <a:latin typeface="Times New Roman" pitchFamily="18" charset="0"/>
                <a:cs typeface="Times New Roman" pitchFamily="18" charset="0"/>
              </a:rPr>
              <a:t> «</a:t>
            </a:r>
            <a:r>
              <a:rPr lang="ru-RU" sz="1600" dirty="0" err="1">
                <a:solidFill>
                  <a:srgbClr val="002060"/>
                </a:solidFill>
                <a:latin typeface="Times New Roman" pitchFamily="18" charset="0"/>
                <a:cs typeface="Times New Roman" pitchFamily="18" charset="0"/>
              </a:rPr>
              <a:t>Фиксики</a:t>
            </a:r>
            <a:r>
              <a:rPr lang="ru-RU" sz="1600" dirty="0">
                <a:solidFill>
                  <a:srgbClr val="002060"/>
                </a:solidFill>
                <a:latin typeface="Times New Roman" pitchFamily="18" charset="0"/>
                <a:cs typeface="Times New Roman" pitchFamily="18" charset="0"/>
              </a:rPr>
              <a:t>». </a:t>
            </a:r>
            <a:r>
              <a:rPr lang="ru-RU" sz="1600" i="1" dirty="0">
                <a:solidFill>
                  <a:srgbClr val="002060"/>
                </a:solidFill>
                <a:latin typeface="Times New Roman" pitchFamily="18" charset="0"/>
                <a:cs typeface="Times New Roman" pitchFamily="18" charset="0"/>
              </a:rPr>
              <a:t>«История вещей — деньги»</a:t>
            </a:r>
            <a:r>
              <a:rPr lang="ru-RU" sz="1600" dirty="0">
                <a:solidFill>
                  <a:srgbClr val="002060"/>
                </a:solidFill>
                <a:latin typeface="Times New Roman" pitchFamily="18" charset="0"/>
                <a:cs typeface="Times New Roman" pitchFamily="18" charset="0"/>
              </a:rPr>
              <a:t>, </a:t>
            </a:r>
            <a:r>
              <a:rPr lang="ru-RU" sz="1600" i="1" dirty="0">
                <a:solidFill>
                  <a:srgbClr val="002060"/>
                </a:solidFill>
                <a:latin typeface="Times New Roman" pitchFamily="18" charset="0"/>
                <a:cs typeface="Times New Roman" pitchFamily="18" charset="0"/>
              </a:rPr>
              <a:t>«Как делают деньги»</a:t>
            </a:r>
            <a:r>
              <a:rPr lang="ru-RU" sz="1600" dirty="0">
                <a:solidFill>
                  <a:srgbClr val="002060"/>
                </a:solidFill>
                <a:latin typeface="Times New Roman" pitchFamily="18" charset="0"/>
                <a:cs typeface="Times New Roman" pitchFamily="18" charset="0"/>
              </a:rPr>
              <a:t> — в эпизоде рассказано про тонкости изготовления банкнот. Например, какую бумагу для этого используют и почему. </a:t>
            </a:r>
            <a:r>
              <a:rPr lang="ru-RU" sz="1600" i="1" dirty="0">
                <a:solidFill>
                  <a:srgbClr val="002060"/>
                </a:solidFill>
                <a:latin typeface="Times New Roman" pitchFamily="18" charset="0"/>
                <a:cs typeface="Times New Roman" pitchFamily="18" charset="0"/>
              </a:rPr>
              <a:t>«Деньги»</a:t>
            </a:r>
            <a:r>
              <a:rPr lang="ru-RU" sz="1600" dirty="0">
                <a:solidFill>
                  <a:srgbClr val="002060"/>
                </a:solidFill>
                <a:latin typeface="Times New Roman" pitchFamily="18" charset="0"/>
                <a:cs typeface="Times New Roman" pitchFamily="18" charset="0"/>
              </a:rPr>
              <a:t>.</a:t>
            </a:r>
          </a:p>
          <a:p>
            <a:pPr lvl="0"/>
            <a:r>
              <a:rPr lang="ru-RU" sz="1600" dirty="0">
                <a:solidFill>
                  <a:srgbClr val="002060"/>
                </a:solidFill>
                <a:latin typeface="Times New Roman" pitchFamily="18" charset="0"/>
                <a:cs typeface="Times New Roman" pitchFamily="18" charset="0"/>
              </a:rPr>
              <a:t> «</a:t>
            </a:r>
            <a:r>
              <a:rPr lang="ru-RU" sz="1600" dirty="0" err="1">
                <a:solidFill>
                  <a:srgbClr val="002060"/>
                </a:solidFill>
                <a:latin typeface="Times New Roman" pitchFamily="18" charset="0"/>
                <a:cs typeface="Times New Roman" pitchFamily="18" charset="0"/>
              </a:rPr>
              <a:t>Смешарики</a:t>
            </a:r>
            <a:r>
              <a:rPr lang="ru-RU" sz="1600" dirty="0">
                <a:solidFill>
                  <a:srgbClr val="002060"/>
                </a:solidFill>
                <a:latin typeface="Times New Roman" pitchFamily="18" charset="0"/>
                <a:cs typeface="Times New Roman" pitchFamily="18" charset="0"/>
              </a:rPr>
              <a:t>», серия «Азбука финансов», ролики длятся по три минуты, посвящены  разным темам: инвестиции, кредиты, планирование бюджета и покупок, сбережения, страхование, финансовые цели и защита прав потребителя.</a:t>
            </a:r>
          </a:p>
          <a:p>
            <a:r>
              <a:rPr lang="ru-RU" sz="1600" b="1" dirty="0">
                <a:solidFill>
                  <a:srgbClr val="002060"/>
                </a:solidFill>
                <a:latin typeface="Times New Roman" pitchFamily="18" charset="0"/>
                <a:cs typeface="Times New Roman" pitchFamily="18" charset="0"/>
              </a:rPr>
              <a:t>Рассматривание плакатов, картин, коллажей, демонстрационного материала</a:t>
            </a:r>
            <a:r>
              <a:rPr lang="ru-RU" sz="1600" dirty="0">
                <a:solidFill>
                  <a:srgbClr val="002060"/>
                </a:solidFill>
                <a:latin typeface="Times New Roman" pitchFamily="18" charset="0"/>
                <a:cs typeface="Times New Roman" pitchFamily="18" charset="0"/>
              </a:rPr>
              <a:t>. Информация всегда лучше воспринимается </a:t>
            </a:r>
            <a:r>
              <a:rPr lang="ru-RU" sz="1600" dirty="0">
                <a:solidFill>
                  <a:srgbClr val="002060"/>
                </a:solidFill>
              </a:rPr>
              <a:t>через </a:t>
            </a:r>
            <a:r>
              <a:rPr lang="ru-RU" sz="1600" dirty="0" smtClean="0">
                <a:solidFill>
                  <a:srgbClr val="002060"/>
                </a:solidFill>
              </a:rPr>
              <a:t>визуализацию.</a:t>
            </a:r>
            <a:endParaRPr lang="ru-RU" sz="1600" dirty="0">
              <a:solidFill>
                <a:srgbClr val="002060"/>
              </a:solidFill>
            </a:endParaRPr>
          </a:p>
        </p:txBody>
      </p:sp>
    </p:spTree>
    <p:extLst>
      <p:ext uri="{BB962C8B-B14F-4D97-AF65-F5344CB8AC3E}">
        <p14:creationId xmlns:p14="http://schemas.microsoft.com/office/powerpoint/2010/main" val="2650047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a:solidFill>
                  <a:srgbClr val="FF0000"/>
                </a:solidFill>
                <a:latin typeface="Times New Roman" pitchFamily="18" charset="0"/>
                <a:cs typeface="Times New Roman" pitchFamily="18" charset="0"/>
              </a:rPr>
              <a:t>Практические и игровые методы </a:t>
            </a:r>
            <a:endParaRPr lang="ru-RU" sz="3200"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457200" y="1268760"/>
            <a:ext cx="8229600" cy="4857403"/>
          </a:xfrm>
        </p:spPr>
        <p:txBody>
          <a:bodyPr>
            <a:noAutofit/>
          </a:bodyPr>
          <a:lstStyle/>
          <a:p>
            <a:r>
              <a:rPr lang="ru-RU" sz="1600" dirty="0">
                <a:solidFill>
                  <a:srgbClr val="002060"/>
                </a:solidFill>
                <a:latin typeface="Times New Roman" pitchFamily="18" charset="0"/>
                <a:cs typeface="Times New Roman" pitchFamily="18" charset="0"/>
              </a:rPr>
              <a:t>Ребёнок осваивает и познаёт мир через игру, поэтому обучение, осуществляемое с помощью игры, для дошкольника естественно. Использование игры эффективно при организации коммуникативной, познавательной, двигательной деятельности. Это одна из самых предпочтительных форм для формирования основ финансовой грамотности. Тематика таких игр может быть очень разнообразной: «Что нельзя купить?», «Сделал дело – гуляй смело», «Наши цели», «Занять и одолжить», «Копим и сберегаем», игра-праздник «Русская ярмарка», «Где что купить?», «Выбираем самое важное», «Денежкин домик», «Как потопаешь, так и полопаешь», «Что создается трудом», игра-соревнование «Мои домашние обязанности», «Супермаркет», «Кому что нужно для работы» и пр. Закрепление навыков составления и решения задач по схеме-формуле Ц = И + П происходит в процессе организации сюжетно-дидактических и ролевых игр, таких как «Прачечная», «Супермаркет», «Бюро добрых услуг», «Универсальный магазин», «Пирожковая», «Няня», «Банк» и др., в ходе которых дети назначают цену изготовленных товаров и услуг с учетом издержек и прибыли. В содержание игры включаются приобретенные детьми знания и умения. Необходимыми условиями возникновения такой игры являются: – достаточный уровень сформированных у детей основных программных знаний и умений; – оснащение ролевой игры атрибутами, активизирующими применение полученных знаний и умений (числовыми и цифровыми карточками, условными мерками и т.д.); – умение детей использовать эти атрибуты в игре (на счетах откладывать количество «купленных» в «магазине» предметов; «рассчитываться» за «покупки» «деньгами» в виде числовых или цифровых карточек, отмерять нужное «покупателю» количество мерок крупы и т.д.)</a:t>
            </a:r>
          </a:p>
        </p:txBody>
      </p:sp>
    </p:spTree>
    <p:extLst>
      <p:ext uri="{BB962C8B-B14F-4D97-AF65-F5344CB8AC3E}">
        <p14:creationId xmlns:p14="http://schemas.microsoft.com/office/powerpoint/2010/main" val="269030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solidFill>
                  <a:srgbClr val="FF0000"/>
                </a:solidFill>
                <a:latin typeface="Times New Roman" pitchFamily="18" charset="0"/>
                <a:cs typeface="Times New Roman" pitchFamily="18" charset="0"/>
              </a:rPr>
              <a:t>Дидактические, сюжетно-ролевые, настольно-печатные игры.</a:t>
            </a:r>
            <a:endParaRPr lang="ru-RU" sz="3200" dirty="0">
              <a:solidFill>
                <a:srgbClr val="FF0000"/>
              </a:solidFill>
              <a:latin typeface="Times New Roman" pitchFamily="18" charset="0"/>
              <a:cs typeface="Times New Roman" pitchFamily="18" charset="0"/>
            </a:endParaRPr>
          </a:p>
        </p:txBody>
      </p:sp>
      <p:pic>
        <p:nvPicPr>
          <p:cNvPr id="5" name="Объект 4" descr="F:\финансовая грамотность\IMG-20220328-WA0011.jp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79512" y="4509120"/>
            <a:ext cx="4038600" cy="2232247"/>
          </a:xfrm>
          <a:prstGeom prst="rect">
            <a:avLst/>
          </a:prstGeom>
          <a:noFill/>
          <a:ln>
            <a:noFill/>
          </a:ln>
        </p:spPr>
      </p:pic>
      <p:pic>
        <p:nvPicPr>
          <p:cNvPr id="6" name="Рисунок 5" descr="F:\финансовая грамотность\IMG-20220328-WA0009.jpg"/>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00808"/>
            <a:ext cx="3960440" cy="2448272"/>
          </a:xfrm>
          <a:prstGeom prst="rect">
            <a:avLst/>
          </a:prstGeom>
          <a:noFill/>
          <a:ln>
            <a:noFill/>
          </a:ln>
        </p:spPr>
      </p:pic>
      <p:pic>
        <p:nvPicPr>
          <p:cNvPr id="7" name="Объект 6" descr="F:\финансовая грамотность\IMG-20220328-WA0008.jpg"/>
          <p:cNvPicPr>
            <a:picLocks noGrp="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788024" y="1700808"/>
            <a:ext cx="3750568" cy="2448272"/>
          </a:xfrm>
          <a:prstGeom prst="rect">
            <a:avLst/>
          </a:prstGeom>
          <a:noFill/>
          <a:ln>
            <a:noFill/>
          </a:ln>
        </p:spPr>
      </p:pic>
      <p:pic>
        <p:nvPicPr>
          <p:cNvPr id="8" name="Рисунок 7" descr="F:\финансовая грамотность\IMG-20220328-WA0007.jpg"/>
          <p:cNvPicPr/>
          <p:nvPr/>
        </p:nvPicPr>
        <p:blipFill>
          <a:blip r:embed="rId5">
            <a:extLst>
              <a:ext uri="{28A0092B-C50C-407E-A947-70E740481C1C}">
                <a14:useLocalDpi xmlns:a14="http://schemas.microsoft.com/office/drawing/2010/main" val="0"/>
              </a:ext>
            </a:extLst>
          </a:blip>
          <a:srcRect/>
          <a:stretch>
            <a:fillRect/>
          </a:stretch>
        </p:blipFill>
        <p:spPr bwMode="auto">
          <a:xfrm>
            <a:off x="4788024" y="4437112"/>
            <a:ext cx="3744416" cy="2090727"/>
          </a:xfrm>
          <a:prstGeom prst="rect">
            <a:avLst/>
          </a:prstGeom>
          <a:noFill/>
          <a:ln>
            <a:noFill/>
          </a:ln>
        </p:spPr>
      </p:pic>
    </p:spTree>
    <p:extLst>
      <p:ext uri="{BB962C8B-B14F-4D97-AF65-F5344CB8AC3E}">
        <p14:creationId xmlns:p14="http://schemas.microsoft.com/office/powerpoint/2010/main" val="631788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002060"/>
                </a:solidFill>
              </a:rPr>
              <a:t>Технология «ТРИЗ»</a:t>
            </a:r>
            <a:r>
              <a:rPr lang="ru-RU" dirty="0">
                <a:solidFill>
                  <a:srgbClr val="002060"/>
                </a:solidFill>
              </a:rPr>
              <a:t/>
            </a:r>
            <a:br>
              <a:rPr lang="ru-RU" dirty="0">
                <a:solidFill>
                  <a:srgbClr val="002060"/>
                </a:solidFill>
              </a:rPr>
            </a:br>
            <a:r>
              <a:rPr lang="ru-RU" sz="2700" dirty="0">
                <a:solidFill>
                  <a:srgbClr val="FF0000"/>
                </a:solidFill>
                <a:latin typeface="Times New Roman" pitchFamily="18" charset="0"/>
                <a:cs typeface="Times New Roman" pitchFamily="18" charset="0"/>
              </a:rPr>
              <a:t>ТРИЗ (теория решения изобретательских задач), которая создана ученым-изобретателем Т.С. </a:t>
            </a:r>
            <a:r>
              <a:rPr lang="ru-RU" sz="2700" dirty="0" err="1">
                <a:solidFill>
                  <a:srgbClr val="FF0000"/>
                </a:solidFill>
                <a:latin typeface="Times New Roman" pitchFamily="18" charset="0"/>
                <a:cs typeface="Times New Roman" pitchFamily="18" charset="0"/>
              </a:rPr>
              <a:t>Альтшуллером</a:t>
            </a:r>
            <a:endParaRPr lang="ru-RU" sz="2700"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p:txBody>
          <a:bodyPr>
            <a:noAutofit/>
          </a:bodyPr>
          <a:lstStyle/>
          <a:p>
            <a:r>
              <a:rPr lang="ru-RU" sz="1600" u="sng" dirty="0">
                <a:solidFill>
                  <a:srgbClr val="002060"/>
                </a:solidFill>
                <a:latin typeface="Times New Roman" pitchFamily="18" charset="0"/>
                <a:cs typeface="Times New Roman" pitchFamily="18" charset="0"/>
              </a:rPr>
              <a:t>Использование нетрадиционных форм работы, которые ставят ребенка в позицию думающего человека становится актуальным в соответствии с ФГОС ДО. Адаптированная к дошкольному возрасту ТРИЗ-технология позволяет творчески воспитывать и развивать ребенка. Дошкольный возраст уникален, ибо как сформируется личность в дошкольном возрасте, такова будет и его жизнь, именно поэтому важно не упустить этот период для раскрытия творческого потенциала каждого ребенка. </a:t>
            </a:r>
            <a:endParaRPr lang="ru-RU" sz="1600" dirty="0">
              <a:solidFill>
                <a:srgbClr val="002060"/>
              </a:solidFill>
              <a:latin typeface="Times New Roman" pitchFamily="18" charset="0"/>
              <a:cs typeface="Times New Roman" pitchFamily="18" charset="0"/>
            </a:endParaRPr>
          </a:p>
          <a:p>
            <a:r>
              <a:rPr lang="ru-RU" sz="1600" u="sng" dirty="0">
                <a:solidFill>
                  <a:srgbClr val="002060"/>
                </a:solidFill>
                <a:latin typeface="Times New Roman" pitchFamily="18" charset="0"/>
                <a:cs typeface="Times New Roman" pitchFamily="18" charset="0"/>
              </a:rPr>
              <a:t>Применение игр по технологии ТРИЗ развивают пространственные представления, воображение, мышление, комбинаторные способности, сообразительность, смекалку, находчивость, целенаправленность в решении практических задач, способствуют успешной подготовки детей к школе. Детей привлекает в играх занимательность, свобода действий, и подчинение правилам, возможность проявлять творчество и фантазию. Используются: метод проблемных ситуаций; метод исследовательских ситуаций; </a:t>
            </a:r>
            <a:r>
              <a:rPr lang="ru-RU" sz="1600" u="sng" dirty="0" err="1">
                <a:solidFill>
                  <a:srgbClr val="002060"/>
                </a:solidFill>
                <a:latin typeface="Times New Roman" pitchFamily="18" charset="0"/>
                <a:cs typeface="Times New Roman" pitchFamily="18" charset="0"/>
              </a:rPr>
              <a:t>ТРИЗовские</a:t>
            </a:r>
            <a:r>
              <a:rPr lang="ru-RU" sz="1600" u="sng" dirty="0">
                <a:solidFill>
                  <a:srgbClr val="002060"/>
                </a:solidFill>
                <a:latin typeface="Times New Roman" pitchFamily="18" charset="0"/>
                <a:cs typeface="Times New Roman" pitchFamily="18" charset="0"/>
              </a:rPr>
              <a:t> игры: «Хорошо – плохо» </a:t>
            </a:r>
            <a:r>
              <a:rPr lang="ru-RU" sz="1600" dirty="0">
                <a:solidFill>
                  <a:srgbClr val="002060"/>
                </a:solidFill>
                <a:latin typeface="Times New Roman" pitchFamily="18" charset="0"/>
                <a:cs typeface="Times New Roman" pitchFamily="18" charset="0"/>
              </a:rPr>
              <a:t>(</a:t>
            </a:r>
            <a:r>
              <a:rPr lang="ru-RU" sz="1600" u="sng" dirty="0">
                <a:solidFill>
                  <a:srgbClr val="002060"/>
                </a:solidFill>
                <a:latin typeface="Times New Roman" pitchFamily="18" charset="0"/>
                <a:cs typeface="Times New Roman" pitchFamily="18" charset="0"/>
              </a:rPr>
              <a:t>необходимо назвать хорошее свойство предмета и плохое). Эту игру можно также использовать на  третьем  этапе  обучения ТРИЗ-технологии – разрешение противоречий. Для разрешения противоречий существует целая система игровых задач. Например, задача: «Как можно перенести воду в решете?» формируем противоречие, вода должна быть в решете, чтобы ее перенести, и воды не должно быть, так как в решете ее не перенести – вытечет. Разрешается противоречие изменением агрегатного состояния вещества — воды. Вода будет в решете в измененном виде (лед) и ее не будет, так как лед – это не вода. Решение задачи – перенести в решете воду в виде льда. На этапе изобретательства основная задача: научить детей искать и находить свое решение.  </a:t>
            </a:r>
            <a:endParaRPr lang="ru-RU" sz="16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88344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u="sng" dirty="0">
                <a:solidFill>
                  <a:srgbClr val="FF0000"/>
                </a:solidFill>
              </a:rPr>
              <a:t>Технология: «Виртуальные прогулки и экскурсии в детском саду</a:t>
            </a:r>
            <a:r>
              <a:rPr lang="ru-RU" sz="2800" u="sng" dirty="0">
                <a:solidFill>
                  <a:srgbClr val="FF0000"/>
                </a:solidFill>
              </a:rPr>
              <a:t>». </a:t>
            </a:r>
            <a:endParaRPr lang="ru-RU" sz="2800" dirty="0">
              <a:solidFill>
                <a:srgbClr val="FF0000"/>
              </a:solidFill>
            </a:endParaRPr>
          </a:p>
        </p:txBody>
      </p:sp>
      <p:sp>
        <p:nvSpPr>
          <p:cNvPr id="3" name="Объект 2"/>
          <p:cNvSpPr>
            <a:spLocks noGrp="1"/>
          </p:cNvSpPr>
          <p:nvPr>
            <p:ph idx="1"/>
          </p:nvPr>
        </p:nvSpPr>
        <p:spPr/>
        <p:txBody>
          <a:bodyPr>
            <a:noAutofit/>
          </a:bodyPr>
          <a:lstStyle/>
          <a:p>
            <a:r>
              <a:rPr lang="ru-RU" sz="1600" u="sng" dirty="0">
                <a:solidFill>
                  <a:srgbClr val="002060"/>
                </a:solidFill>
                <a:latin typeface="Times New Roman" pitchFamily="18" charset="0"/>
                <a:cs typeface="Times New Roman" pitchFamily="18" charset="0"/>
              </a:rPr>
              <a:t>Одно из актуальных направлений внедрения ИКТ в образовательный процесс ДОО – мультимедийные презентационные технологии. Использование презентационных средств позволяет внести эффект наглядности в занятия и помогает ребёнку усвоить материал быстрее, акцентировать внимание на значимых моментах излагаемой информации; создавать наглядные образы в виде схем, рисунков, графических композиций. В работе по формированию ОФГ используются в основном экскурсии на экономические объекты (заводы, магазины, хозяйства, шахты, биржи, банки) и культурно-художественные (музеи, учебные заведения). Наглядный материал в слайд-шоу позволяют выстроить объяснение логично, научно, при этом включается зрительная, слуховая и моторная память воспитанников. С помощью виртуальных экскурсий можно побывать в любой точке нашего земного шара и не один раз. Провести экскурсию можно разными способами: - </a:t>
            </a:r>
            <a:r>
              <a:rPr lang="ru-RU" sz="1600" u="sng" dirty="0" err="1">
                <a:solidFill>
                  <a:srgbClr val="002060"/>
                </a:solidFill>
                <a:latin typeface="Times New Roman" pitchFamily="18" charset="0"/>
                <a:cs typeface="Times New Roman" pitchFamily="18" charset="0"/>
              </a:rPr>
              <a:t>фотопутешествие</a:t>
            </a:r>
            <a:r>
              <a:rPr lang="ru-RU" sz="1600" u="sng" dirty="0">
                <a:solidFill>
                  <a:srgbClr val="002060"/>
                </a:solidFill>
                <a:latin typeface="Times New Roman" pitchFamily="18" charset="0"/>
                <a:cs typeface="Times New Roman" pitchFamily="18" charset="0"/>
              </a:rPr>
              <a:t> (с каким-либо героем); - </a:t>
            </a:r>
            <a:r>
              <a:rPr lang="ru-RU" sz="1600" u="sng" dirty="0" err="1">
                <a:solidFill>
                  <a:srgbClr val="002060"/>
                </a:solidFill>
                <a:latin typeface="Times New Roman" pitchFamily="18" charset="0"/>
                <a:cs typeface="Times New Roman" pitchFamily="18" charset="0"/>
              </a:rPr>
              <a:t>видеоэкскурсия</a:t>
            </a:r>
            <a:r>
              <a:rPr lang="ru-RU" sz="1600" u="sng" dirty="0">
                <a:solidFill>
                  <a:srgbClr val="002060"/>
                </a:solidFill>
                <a:latin typeface="Times New Roman" pitchFamily="18" charset="0"/>
                <a:cs typeface="Times New Roman" pitchFamily="18" charset="0"/>
              </a:rPr>
              <a:t>, проводимая ребёнком, членами его семьи (комментарии); - </a:t>
            </a:r>
            <a:r>
              <a:rPr lang="ru-RU" sz="1600" u="sng" dirty="0" err="1">
                <a:solidFill>
                  <a:srgbClr val="002060"/>
                </a:solidFill>
                <a:latin typeface="Times New Roman" pitchFamily="18" charset="0"/>
                <a:cs typeface="Times New Roman" pitchFamily="18" charset="0"/>
              </a:rPr>
              <a:t>видеопутешествие</a:t>
            </a:r>
            <a:r>
              <a:rPr lang="ru-RU" sz="1600" u="sng" dirty="0">
                <a:solidFill>
                  <a:srgbClr val="002060"/>
                </a:solidFill>
                <a:latin typeface="Times New Roman" pitchFamily="18" charset="0"/>
                <a:cs typeface="Times New Roman" pitchFamily="18" charset="0"/>
              </a:rPr>
              <a:t> (какой-либо семьи). Во время виртуальных экскурсий необходимо использовать прием постановки проблемных вопросов по теме и содержанию экскурсии. Но ведущим является наблюдение. В процессе экскурсии важно поддерживать мыслительную активность детей. С этой целью используются приемы, стимулирующие познавательный поиск: детям предлагается задать вопросы о том, что они воспринимают, что их заинтересовало, что кажется непонятным; вспомнить соответствующее стихотворение, пословицу, народную примету, загадку</a:t>
            </a:r>
            <a:endParaRPr lang="ru-RU" sz="16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281920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solidFill>
                  <a:srgbClr val="FF0000"/>
                </a:solidFill>
                <a:latin typeface="Times New Roman" pitchFamily="18" charset="0"/>
                <a:cs typeface="Times New Roman" pitchFamily="18" charset="0"/>
              </a:rPr>
              <a:t>Моделирование</a:t>
            </a:r>
            <a:endParaRPr lang="ru-RU" sz="2800" b="1"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77500" lnSpcReduction="20000"/>
          </a:bodyPr>
          <a:lstStyle/>
          <a:p>
            <a:r>
              <a:rPr lang="ru-RU" u="sng" dirty="0" smtClean="0">
                <a:solidFill>
                  <a:srgbClr val="002060"/>
                </a:solidFill>
                <a:latin typeface="Times New Roman" pitchFamily="18" charset="0"/>
                <a:cs typeface="Times New Roman" pitchFamily="18" charset="0"/>
              </a:rPr>
              <a:t>Одним </a:t>
            </a:r>
            <a:r>
              <a:rPr lang="ru-RU" u="sng" dirty="0">
                <a:solidFill>
                  <a:srgbClr val="002060"/>
                </a:solidFill>
                <a:latin typeface="Times New Roman" pitchFamily="18" charset="0"/>
                <a:cs typeface="Times New Roman" pitchFamily="18" charset="0"/>
              </a:rPr>
              <a:t>из наиболее перспективных методов освоения финансовой грамотности является моделирование, поскольку мышление старшего дошкольника отличается предметной образностью и наглядной конкретностью. Этот метод открывает ряд дополнительных возможностей в интеллектуальном развитии ребенка, в том числе и в ознакомлении с окружающим миром. Использование моделирования в формировании  основ финансовой грамотности (предметные модели – изображение орудий труда при знакомстве с профессиями, изображение денег и т.д.; предметно-схематические модели по Т.А. Ткаченко; графические модели – </a:t>
            </a:r>
            <a:r>
              <a:rPr lang="ru-RU" u="sng" dirty="0" err="1">
                <a:solidFill>
                  <a:srgbClr val="002060"/>
                </a:solidFill>
                <a:latin typeface="Times New Roman" pitchFamily="18" charset="0"/>
                <a:cs typeface="Times New Roman" pitchFamily="18" charset="0"/>
              </a:rPr>
              <a:t>мнемотаблицы</a:t>
            </a:r>
            <a:r>
              <a:rPr lang="ru-RU" u="sng" dirty="0">
                <a:solidFill>
                  <a:srgbClr val="002060"/>
                </a:solidFill>
                <a:latin typeface="Times New Roman" pitchFamily="18" charset="0"/>
                <a:cs typeface="Times New Roman" pitchFamily="18" charset="0"/>
              </a:rPr>
              <a:t> для составления описательных рассказов о профессии). </a:t>
            </a:r>
            <a:endParaRPr lang="ru-RU"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029008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Взаимодействие с семьейанкетированиеконсультацииродительские собраниясоздание..."/>
          <p:cNvPicPr/>
          <p:nvPr/>
        </p:nvPicPr>
        <p:blipFill>
          <a:blip r:embed="rId2">
            <a:extLst>
              <a:ext uri="{28A0092B-C50C-407E-A947-70E740481C1C}">
                <a14:useLocalDpi xmlns:a14="http://schemas.microsoft.com/office/drawing/2010/main" val="0"/>
              </a:ext>
            </a:extLst>
          </a:blip>
          <a:srcRect/>
          <a:stretch>
            <a:fillRect/>
          </a:stretch>
        </p:blipFill>
        <p:spPr bwMode="auto">
          <a:xfrm>
            <a:off x="-30850" y="-99392"/>
            <a:ext cx="9174849" cy="6957392"/>
          </a:xfrm>
          <a:prstGeom prst="rect">
            <a:avLst/>
          </a:prstGeom>
          <a:noFill/>
          <a:ln>
            <a:noFill/>
          </a:ln>
        </p:spPr>
      </p:pic>
    </p:spTree>
    <p:extLst>
      <p:ext uri="{BB962C8B-B14F-4D97-AF65-F5344CB8AC3E}">
        <p14:creationId xmlns:p14="http://schemas.microsoft.com/office/powerpoint/2010/main" val="677539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solidFill>
                  <a:srgbClr val="FF0000"/>
                </a:solidFill>
                <a:latin typeface="Times New Roman" pitchFamily="18" charset="0"/>
                <a:cs typeface="Times New Roman" pitchFamily="18" charset="0"/>
              </a:rPr>
              <a:t>Работа с родителями</a:t>
            </a:r>
            <a:endParaRPr lang="ru-RU" sz="2800" b="1"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p:txBody>
          <a:bodyPr>
            <a:noAutofit/>
          </a:bodyPr>
          <a:lstStyle/>
          <a:p>
            <a:r>
              <a:rPr lang="ru-RU" sz="1600" dirty="0">
                <a:solidFill>
                  <a:srgbClr val="002060"/>
                </a:solidFill>
                <a:latin typeface="Times New Roman" pitchFamily="18" charset="0"/>
                <a:cs typeface="Times New Roman" pitchFamily="18" charset="0"/>
              </a:rPr>
              <a:t>Одним из эффективных средств знакомства родителей (законных представителей) с особенностью развития познавательной активности детей является участие в совместных мероприятиях, где они знакомятся с различными видами деятельности и приёмами работы. Постепенно вместо пассивных зрителей родители (законные представители) стали моими активными помощниками. Также провожу индивидуальные беседы с родителями (законными представителями), привлекаю в оказании помощи к организации предметно-пространственной среды, изготовлению пособий и т.д. Активно включаю презентации на родительских собраниях, демонстрируя фотографии и видео детей в повседневной жизни детского сада. Использование, выбранных мною методов позволяет достичь более высоких результатов дошкольников в освоении образовательной программы, а также способствует повышению интереса к обучению, его эффективности, развивает ребенка всесторонне, активизирует родителей в вопросах развития познавательной активности детей дошкольного возраста посредством игровой деятельности. </a:t>
            </a:r>
          </a:p>
          <a:p>
            <a:r>
              <a:rPr lang="ru-RU" sz="1600" dirty="0">
                <a:solidFill>
                  <a:srgbClr val="002060"/>
                </a:solidFill>
                <a:latin typeface="Times New Roman" pitchFamily="18" charset="0"/>
                <a:cs typeface="Times New Roman" pitchFamily="18" charset="0"/>
              </a:rPr>
              <a:t>Опыт работы показал, что взаимодействие с родителями (законными представителями) является основой развития познавательной активности детей, формируемой в дошкольном возрасте, которая становится базой для дальнейшего развития детей на начальном школьном уровне.</a:t>
            </a:r>
          </a:p>
        </p:txBody>
      </p:sp>
    </p:spTree>
    <p:extLst>
      <p:ext uri="{BB962C8B-B14F-4D97-AF65-F5344CB8AC3E}">
        <p14:creationId xmlns:p14="http://schemas.microsoft.com/office/powerpoint/2010/main" val="3494054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b="1" dirty="0">
                <a:solidFill>
                  <a:srgbClr val="FF0000"/>
                </a:solidFill>
                <a:latin typeface="Times New Roman" pitchFamily="18" charset="0"/>
                <a:cs typeface="Times New Roman" pitchFamily="18" charset="0"/>
              </a:rPr>
              <a:t>Педагогическая диагностика развития творческих способностей детей в </a:t>
            </a:r>
            <a:r>
              <a:rPr lang="ru-RU" sz="2800" b="1" dirty="0" err="1">
                <a:solidFill>
                  <a:srgbClr val="FF0000"/>
                </a:solidFill>
                <a:latin typeface="Times New Roman" pitchFamily="18" charset="0"/>
                <a:cs typeface="Times New Roman" pitchFamily="18" charset="0"/>
              </a:rPr>
              <a:t>межаттестационный</a:t>
            </a:r>
            <a:r>
              <a:rPr lang="ru-RU" sz="2800" b="1" dirty="0">
                <a:solidFill>
                  <a:srgbClr val="FF0000"/>
                </a:solidFill>
                <a:latin typeface="Times New Roman" pitchFamily="18" charset="0"/>
                <a:cs typeface="Times New Roman" pitchFamily="18" charset="0"/>
              </a:rPr>
              <a:t> период</a:t>
            </a:r>
            <a:endParaRPr lang="ru-RU" sz="2800" dirty="0">
              <a:solidFill>
                <a:srgbClr val="FF0000"/>
              </a:solidFill>
              <a:latin typeface="Times New Roman" pitchFamily="18" charset="0"/>
              <a:cs typeface="Times New Roman" pitchFamily="18" charset="0"/>
            </a:endParaRPr>
          </a:p>
        </p:txBody>
      </p:sp>
      <p:graphicFrame>
        <p:nvGraphicFramePr>
          <p:cNvPr id="4" name="Объект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4426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a:solidFill>
                  <a:srgbClr val="FF0000"/>
                </a:solidFill>
                <a:latin typeface="Times New Roman" pitchFamily="18" charset="0"/>
                <a:cs typeface="Times New Roman" pitchFamily="18" charset="0"/>
              </a:rPr>
              <a:t>Диаграмма уровня развития </a:t>
            </a:r>
            <a:r>
              <a:rPr lang="ru-RU" sz="2800" b="1" dirty="0" smtClean="0">
                <a:solidFill>
                  <a:srgbClr val="FF0000"/>
                </a:solidFill>
                <a:latin typeface="Times New Roman" pitchFamily="18" charset="0"/>
                <a:cs typeface="Times New Roman" pitchFamily="18" charset="0"/>
              </a:rPr>
              <a:t>познавательных способностей </a:t>
            </a:r>
            <a:r>
              <a:rPr lang="ru-RU" sz="2800" b="1" dirty="0">
                <a:solidFill>
                  <a:srgbClr val="FF0000"/>
                </a:solidFill>
                <a:latin typeface="Times New Roman" pitchFamily="18" charset="0"/>
                <a:cs typeface="Times New Roman" pitchFamily="18" charset="0"/>
              </a:rPr>
              <a:t>детей в разрезе с </a:t>
            </a:r>
            <a:r>
              <a:rPr lang="ru-RU" sz="2800" b="1" dirty="0" smtClean="0">
                <a:solidFill>
                  <a:srgbClr val="FF0000"/>
                </a:solidFill>
                <a:latin typeface="Times New Roman" pitchFamily="18" charset="0"/>
                <a:cs typeface="Times New Roman" pitchFamily="18" charset="0"/>
              </a:rPr>
              <a:t>2021 </a:t>
            </a:r>
            <a:r>
              <a:rPr lang="ru-RU" sz="2800" b="1" dirty="0">
                <a:solidFill>
                  <a:srgbClr val="FF0000"/>
                </a:solidFill>
                <a:latin typeface="Times New Roman" pitchFamily="18" charset="0"/>
                <a:cs typeface="Times New Roman" pitchFamily="18" charset="0"/>
              </a:rPr>
              <a:t>по </a:t>
            </a:r>
            <a:r>
              <a:rPr lang="ru-RU" sz="2800" b="1" dirty="0" smtClean="0">
                <a:solidFill>
                  <a:srgbClr val="FF0000"/>
                </a:solidFill>
                <a:latin typeface="Times New Roman" pitchFamily="18" charset="0"/>
                <a:cs typeface="Times New Roman" pitchFamily="18" charset="0"/>
              </a:rPr>
              <a:t>2022год</a:t>
            </a:r>
            <a:r>
              <a:rPr lang="ru-RU" sz="2800" b="1" dirty="0" smtClean="0">
                <a:solidFill>
                  <a:srgbClr val="FF0000"/>
                </a:solidFill>
                <a:latin typeface="Times New Roman" pitchFamily="18" charset="0"/>
                <a:cs typeface="Times New Roman" pitchFamily="18" charset="0"/>
              </a:rPr>
              <a:t>.</a:t>
            </a:r>
            <a:endParaRPr lang="ru-RU" sz="1800" dirty="0">
              <a:solidFill>
                <a:srgbClr val="FF0000"/>
              </a:solidFill>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572624103"/>
              </p:ext>
            </p:extLst>
          </p:nvPr>
        </p:nvGraphicFramePr>
        <p:xfrm>
          <a:off x="323528" y="1340768"/>
          <a:ext cx="8229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Диаграмма 4"/>
          <p:cNvGraphicFramePr/>
          <p:nvPr>
            <p:extLst>
              <p:ext uri="{D42A27DB-BD31-4B8C-83A1-F6EECF244321}">
                <p14:modId xmlns:p14="http://schemas.microsoft.com/office/powerpoint/2010/main" val="2037770988"/>
              </p:ext>
            </p:extLst>
          </p:nvPr>
        </p:nvGraphicFramePr>
        <p:xfrm>
          <a:off x="1835696" y="1844824"/>
          <a:ext cx="548640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3" name="Прямоугольник 2"/>
          <p:cNvSpPr/>
          <p:nvPr/>
        </p:nvSpPr>
        <p:spPr>
          <a:xfrm>
            <a:off x="1403648" y="4826675"/>
            <a:ext cx="6624736" cy="1477328"/>
          </a:xfrm>
          <a:prstGeom prst="rect">
            <a:avLst/>
          </a:prstGeom>
        </p:spPr>
        <p:txBody>
          <a:bodyPr wrap="square">
            <a:spAutoFit/>
          </a:bodyPr>
          <a:lstStyle/>
          <a:p>
            <a:r>
              <a:rPr lang="ru-RU" dirty="0"/>
              <a:t> </a:t>
            </a:r>
            <a:r>
              <a:rPr lang="ru-RU" b="1" dirty="0">
                <a:solidFill>
                  <a:srgbClr val="002060"/>
                </a:solidFill>
                <a:latin typeface="Times New Roman" pitchFamily="18" charset="0"/>
                <a:cs typeface="Times New Roman" pitchFamily="18" charset="0"/>
              </a:rPr>
              <a:t>В период освоения основной образовательной программы обследовано 20 детей.  Результаты наблюдений за </a:t>
            </a:r>
            <a:r>
              <a:rPr lang="ru-RU" b="1" dirty="0" smtClean="0">
                <a:solidFill>
                  <a:srgbClr val="002060"/>
                </a:solidFill>
                <a:latin typeface="Times New Roman" pitchFamily="18" charset="0"/>
                <a:cs typeface="Times New Roman" pitchFamily="18" charset="0"/>
              </a:rPr>
              <a:t>1 год  </a:t>
            </a:r>
            <a:r>
              <a:rPr lang="ru-RU" b="1" dirty="0">
                <a:solidFill>
                  <a:srgbClr val="002060"/>
                </a:solidFill>
                <a:latin typeface="Times New Roman" pitchFamily="18" charset="0"/>
                <a:cs typeface="Times New Roman" pitchFamily="18" charset="0"/>
              </a:rPr>
              <a:t>позволяют определить положительную динамику развития детей дошкольного возраста в области познавательного развития</a:t>
            </a:r>
            <a:r>
              <a:rPr lang="ru-RU" dirty="0">
                <a:solidFill>
                  <a:srgbClr val="002060"/>
                </a:solidFill>
                <a:latin typeface="Times New Roman" pitchFamily="18" charset="0"/>
                <a:cs typeface="Times New Roman" pitchFamily="18" charset="0"/>
              </a:rPr>
              <a:t>. </a:t>
            </a:r>
          </a:p>
        </p:txBody>
      </p:sp>
    </p:spTree>
    <p:extLst>
      <p:ext uri="{BB962C8B-B14F-4D97-AF65-F5344CB8AC3E}">
        <p14:creationId xmlns:p14="http://schemas.microsoft.com/office/powerpoint/2010/main" val="251872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marL="0" indent="0" algn="l"/>
            <a:r>
              <a:rPr lang="ru-RU" sz="2800" b="1" dirty="0">
                <a:solidFill>
                  <a:srgbClr val="FF0000"/>
                </a:solidFill>
                <a:latin typeface="Times New Roman" pitchFamily="18" charset="0"/>
                <a:cs typeface="Times New Roman" pitchFamily="18" charset="0"/>
              </a:rPr>
              <a:t>Цель:</a:t>
            </a:r>
            <a:r>
              <a:rPr lang="ru-RU" sz="2800" b="1" dirty="0">
                <a:solidFill>
                  <a:srgbClr val="002060"/>
                </a:solidFill>
                <a:latin typeface="Times New Roman" pitchFamily="18" charset="0"/>
                <a:cs typeface="Times New Roman" pitchFamily="18" charset="0"/>
              </a:rPr>
              <a:t>  создание условий для формирования у детей основ финансовой грамотности  посредством игровой  деятельности</a:t>
            </a:r>
            <a:r>
              <a:rPr lang="ru-RU" sz="2800" u="sng" dirty="0"/>
              <a:t>.</a:t>
            </a:r>
            <a:endParaRPr lang="ru-RU" sz="2800" dirty="0"/>
          </a:p>
        </p:txBody>
      </p:sp>
      <p:sp>
        <p:nvSpPr>
          <p:cNvPr id="3" name="Объект 2"/>
          <p:cNvSpPr>
            <a:spLocks noGrp="1"/>
          </p:cNvSpPr>
          <p:nvPr>
            <p:ph idx="1"/>
          </p:nvPr>
        </p:nvSpPr>
        <p:spPr/>
        <p:txBody>
          <a:bodyPr>
            <a:normAutofit/>
          </a:bodyPr>
          <a:lstStyle/>
          <a:p>
            <a:pPr lvl="0"/>
            <a:r>
              <a:rPr lang="ru-RU" sz="2000" b="1" dirty="0" smtClean="0">
                <a:solidFill>
                  <a:srgbClr val="FF0000"/>
                </a:solidFill>
                <a:latin typeface="Times New Roman" pitchFamily="18" charset="0"/>
                <a:cs typeface="Times New Roman" pitchFamily="18" charset="0"/>
              </a:rPr>
              <a:t>Задачи:                                                                                                                                                      </a:t>
            </a:r>
            <a:r>
              <a:rPr lang="ru-RU" sz="2000" dirty="0" smtClean="0"/>
              <a:t> </a:t>
            </a:r>
            <a:r>
              <a:rPr lang="ru-RU" sz="2000" b="1" dirty="0">
                <a:solidFill>
                  <a:srgbClr val="002060"/>
                </a:solidFill>
                <a:latin typeface="Times New Roman" pitchFamily="18" charset="0"/>
                <a:cs typeface="Times New Roman" pitchFamily="18" charset="0"/>
              </a:rPr>
              <a:t>формирование элементарных финансовых знаний у детей дошкольного возраста; </a:t>
            </a:r>
          </a:p>
          <a:p>
            <a:pPr lvl="0"/>
            <a:r>
              <a:rPr lang="ru-RU" sz="2000" b="1" dirty="0">
                <a:solidFill>
                  <a:srgbClr val="002060"/>
                </a:solidFill>
                <a:latin typeface="Times New Roman" pitchFamily="18" charset="0"/>
                <a:cs typeface="Times New Roman" pitchFamily="18" charset="0"/>
              </a:rPr>
              <a:t> формирование у  детей правильного  отношения к деньгам, способам их зарабатывания и разумному их использованию. </a:t>
            </a:r>
          </a:p>
          <a:p>
            <a:pPr lvl="0"/>
            <a:r>
              <a:rPr lang="ru-RU" sz="2000" b="1" dirty="0">
                <a:solidFill>
                  <a:srgbClr val="002060"/>
                </a:solidFill>
                <a:latin typeface="Times New Roman" pitchFamily="18" charset="0"/>
                <a:cs typeface="Times New Roman" pitchFamily="18" charset="0"/>
              </a:rPr>
              <a:t> развитие  памяти, внимания, логического мышления, воображения, речи, наблюдательности, пространственную ориентацию;</a:t>
            </a:r>
          </a:p>
          <a:p>
            <a:pPr lvl="0"/>
            <a:r>
              <a:rPr lang="ru-RU" sz="2000" b="1" dirty="0">
                <a:solidFill>
                  <a:srgbClr val="002060"/>
                </a:solidFill>
                <a:latin typeface="Times New Roman" pitchFamily="18" charset="0"/>
                <a:cs typeface="Times New Roman" pitchFamily="18" charset="0"/>
              </a:rPr>
              <a:t> развитие мотивации к учению, познавательную активность. </a:t>
            </a:r>
          </a:p>
          <a:p>
            <a:pPr lvl="0"/>
            <a:r>
              <a:rPr lang="ru-RU" sz="2000" b="1" dirty="0">
                <a:solidFill>
                  <a:srgbClr val="002060"/>
                </a:solidFill>
                <a:latin typeface="Times New Roman" pitchFamily="18" charset="0"/>
                <a:cs typeface="Times New Roman" pitchFamily="18" charset="0"/>
              </a:rPr>
              <a:t> воспитание  аккуратности, терпения, усидчивости, трудолюбия, сознательной дисциплины; </a:t>
            </a:r>
          </a:p>
          <a:p>
            <a:pPr lvl="0"/>
            <a:r>
              <a:rPr lang="ru-RU" sz="2000" b="1" dirty="0">
                <a:solidFill>
                  <a:srgbClr val="002060"/>
                </a:solidFill>
                <a:latin typeface="Times New Roman" pitchFamily="18" charset="0"/>
                <a:cs typeface="Times New Roman" pitchFamily="18" charset="0"/>
              </a:rPr>
              <a:t>Воспитание уверенности  в себе; культуры поведения, уважение к людям; </a:t>
            </a:r>
          </a:p>
        </p:txBody>
      </p:sp>
    </p:spTree>
    <p:extLst>
      <p:ext uri="{BB962C8B-B14F-4D97-AF65-F5344CB8AC3E}">
        <p14:creationId xmlns:p14="http://schemas.microsoft.com/office/powerpoint/2010/main" val="3507627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solidFill>
                  <a:srgbClr val="002060"/>
                </a:solidFill>
                <a:latin typeface="Times New Roman" pitchFamily="18" charset="0"/>
                <a:cs typeface="Times New Roman" pitchFamily="18" charset="0"/>
              </a:rPr>
              <a:t>Грамоты воспитанников и воспитателя</a:t>
            </a:r>
            <a:endParaRPr lang="ru-RU" sz="2800" b="1" dirty="0">
              <a:solidFill>
                <a:srgbClr val="002060"/>
              </a:solidFill>
              <a:latin typeface="Times New Roman" pitchFamily="18" charset="0"/>
              <a:cs typeface="Times New Roman" pitchFamily="18" charset="0"/>
            </a:endParaRPr>
          </a:p>
        </p:txBody>
      </p:sp>
      <p:pic>
        <p:nvPicPr>
          <p:cNvPr id="5" name="Объект 4" descr="F:\финансовая грамотность\certificate.jpg"/>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96752"/>
            <a:ext cx="2304255" cy="4032448"/>
          </a:xfrm>
          <a:prstGeom prst="rect">
            <a:avLst/>
          </a:prstGeom>
          <a:noFill/>
          <a:ln>
            <a:noFill/>
          </a:ln>
        </p:spPr>
      </p:pic>
      <p:pic>
        <p:nvPicPr>
          <p:cNvPr id="6" name="Рисунок 5" descr="F:\финансовая грамотность\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1196752"/>
            <a:ext cx="2448272" cy="4032448"/>
          </a:xfrm>
          <a:prstGeom prst="rect">
            <a:avLst/>
          </a:prstGeom>
          <a:noFill/>
          <a:ln>
            <a:noFill/>
          </a:ln>
        </p:spPr>
      </p:pic>
      <p:pic>
        <p:nvPicPr>
          <p:cNvPr id="7" name="Объект 6"/>
          <p:cNvPicPr>
            <a:picLocks noGrp="1"/>
          </p:cNvPicPr>
          <p:nvPr>
            <p:ph sz="half" idx="2"/>
          </p:nvPr>
        </p:nvPicPr>
        <p:blipFill>
          <a:blip r:embed="rId4"/>
          <a:stretch>
            <a:fillRect/>
          </a:stretch>
        </p:blipFill>
        <p:spPr>
          <a:xfrm>
            <a:off x="5652120" y="1196752"/>
            <a:ext cx="3053493" cy="4053725"/>
          </a:xfrm>
          <a:prstGeom prst="rect">
            <a:avLst/>
          </a:prstGeom>
        </p:spPr>
      </p:pic>
    </p:spTree>
    <p:extLst>
      <p:ext uri="{BB962C8B-B14F-4D97-AF65-F5344CB8AC3E}">
        <p14:creationId xmlns:p14="http://schemas.microsoft.com/office/powerpoint/2010/main" val="3554749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solidFill>
                  <a:srgbClr val="FF0000"/>
                </a:solidFill>
                <a:latin typeface="Times New Roman" pitchFamily="18" charset="0"/>
                <a:cs typeface="Times New Roman" pitchFamily="18" charset="0"/>
              </a:rPr>
              <a:t>Грамоты</a:t>
            </a:r>
            <a:endParaRPr lang="ru-RU" sz="2800" b="1" dirty="0">
              <a:solidFill>
                <a:srgbClr val="FF0000"/>
              </a:solidFill>
              <a:latin typeface="Times New Roman" pitchFamily="18" charset="0"/>
              <a:cs typeface="Times New Roman" pitchFamily="18" charset="0"/>
            </a:endParaRPr>
          </a:p>
        </p:txBody>
      </p:sp>
      <p:sp>
        <p:nvSpPr>
          <p:cNvPr id="4" name="Объект 3"/>
          <p:cNvSpPr>
            <a:spLocks noGrp="1"/>
          </p:cNvSpPr>
          <p:nvPr>
            <p:ph sz="half" idx="2"/>
          </p:nvPr>
        </p:nvSpPr>
        <p:spPr/>
        <p:txBody>
          <a:bodyPr/>
          <a:lstStyle/>
          <a:p>
            <a:endParaRPr lang="ru-RU" dirty="0"/>
          </a:p>
        </p:txBody>
      </p:sp>
      <p:pic>
        <p:nvPicPr>
          <p:cNvPr id="5" name="Объект 4"/>
          <p:cNvPicPr>
            <a:picLocks noGrp="1"/>
          </p:cNvPicPr>
          <p:nvPr>
            <p:ph sz="half" idx="1"/>
          </p:nvPr>
        </p:nvPicPr>
        <p:blipFill>
          <a:blip r:embed="rId2"/>
          <a:stretch>
            <a:fillRect/>
          </a:stretch>
        </p:blipFill>
        <p:spPr>
          <a:xfrm>
            <a:off x="323528" y="1556792"/>
            <a:ext cx="2664296" cy="4392488"/>
          </a:xfrm>
          <a:prstGeom prst="rect">
            <a:avLst/>
          </a:prstGeom>
        </p:spPr>
      </p:pic>
      <p:pic>
        <p:nvPicPr>
          <p:cNvPr id="1026" name="Picture 2" descr="C:\Users\User\Downloads\diplom-2207301722-42270 (pdf.i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1524000"/>
            <a:ext cx="3096344" cy="4497288"/>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descr="F:\финансовая грамотность\1429926Ф1.Б.2022.3.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1" y="1524000"/>
            <a:ext cx="2759372" cy="4425280"/>
          </a:xfrm>
          <a:prstGeom prst="rect">
            <a:avLst/>
          </a:prstGeom>
          <a:noFill/>
          <a:ln>
            <a:noFill/>
          </a:ln>
        </p:spPr>
      </p:pic>
    </p:spTree>
    <p:extLst>
      <p:ext uri="{BB962C8B-B14F-4D97-AF65-F5344CB8AC3E}">
        <p14:creationId xmlns:p14="http://schemas.microsoft.com/office/powerpoint/2010/main" val="4166099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rgbClr val="FF0000"/>
                </a:solidFill>
                <a:latin typeface="Times New Roman" pitchFamily="18" charset="0"/>
                <a:cs typeface="Times New Roman" pitchFamily="18" charset="0"/>
              </a:rPr>
              <a:t>Курсы П.К.</a:t>
            </a:r>
            <a:endParaRPr lang="ru-RU" sz="3200" b="1" dirty="0">
              <a:solidFill>
                <a:srgbClr val="FF0000"/>
              </a:solidFill>
              <a:latin typeface="Times New Roman" pitchFamily="18" charset="0"/>
              <a:cs typeface="Times New Roman" pitchFamily="18" charset="0"/>
            </a:endParaRPr>
          </a:p>
        </p:txBody>
      </p:sp>
      <p:pic>
        <p:nvPicPr>
          <p:cNvPr id="5" name="Объект 4" descr="F:\финансовая грамотность\IMG_20220326_221449.jpg"/>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628800"/>
            <a:ext cx="3456384" cy="4536504"/>
          </a:xfrm>
          <a:prstGeom prst="rect">
            <a:avLst/>
          </a:prstGeom>
          <a:noFill/>
          <a:ln>
            <a:noFill/>
          </a:ln>
        </p:spPr>
      </p:pic>
      <p:pic>
        <p:nvPicPr>
          <p:cNvPr id="6" name="Объект 5" descr="F:\финансовая грамотность\0126573.jpg"/>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355976" y="1484784"/>
            <a:ext cx="4680520" cy="4680520"/>
          </a:xfrm>
          <a:prstGeom prst="rect">
            <a:avLst/>
          </a:prstGeom>
          <a:noFill/>
          <a:ln>
            <a:noFill/>
          </a:ln>
        </p:spPr>
      </p:pic>
    </p:spTree>
    <p:extLst>
      <p:ext uri="{BB962C8B-B14F-4D97-AF65-F5344CB8AC3E}">
        <p14:creationId xmlns:p14="http://schemas.microsoft.com/office/powerpoint/2010/main" val="3968881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пасибо за внимание"/>
          <p:cNvPicPr/>
          <p:nvPr/>
        </p:nvPicPr>
        <p:blipFill>
          <a:blip r:embed="rId2">
            <a:extLst>
              <a:ext uri="{28A0092B-C50C-407E-A947-70E740481C1C}">
                <a14:useLocalDpi xmlns:a14="http://schemas.microsoft.com/office/drawing/2010/main" val="0"/>
              </a:ext>
            </a:extLst>
          </a:blip>
          <a:srcRect/>
          <a:stretch>
            <a:fillRect/>
          </a:stretch>
        </p:blipFill>
        <p:spPr bwMode="auto">
          <a:xfrm>
            <a:off x="-30616" y="0"/>
            <a:ext cx="9174615" cy="6858000"/>
          </a:xfrm>
          <a:prstGeom prst="rect">
            <a:avLst/>
          </a:prstGeom>
          <a:noFill/>
          <a:ln>
            <a:noFill/>
          </a:ln>
        </p:spPr>
      </p:pic>
    </p:spTree>
    <p:extLst>
      <p:ext uri="{BB962C8B-B14F-4D97-AF65-F5344CB8AC3E}">
        <p14:creationId xmlns:p14="http://schemas.microsoft.com/office/powerpoint/2010/main" val="4078948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latin typeface="Times New Roman" pitchFamily="18" charset="0"/>
                <a:cs typeface="Times New Roman" pitchFamily="18" charset="0"/>
              </a:rPr>
              <a:t>Актуальность</a:t>
            </a:r>
            <a:endParaRPr lang="ru-RU" b="1"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p:txBody>
          <a:bodyPr>
            <a:noAutofit/>
          </a:bodyPr>
          <a:lstStyle/>
          <a:p>
            <a:r>
              <a:rPr lang="ru-RU" sz="1600" b="1" dirty="0">
                <a:solidFill>
                  <a:srgbClr val="002060"/>
                </a:solidFill>
                <a:latin typeface="Times New Roman" pitchFamily="18" charset="0"/>
                <a:cs typeface="Times New Roman" pitchFamily="18" charset="0"/>
              </a:rPr>
              <a:t>﻿«Дошкольное детство – очень важный период в жизни детей. Именно в этом возрасте каждый ребёнок представляет собой маленького исследователя, с радостью и удивлением открывающего для себя незнакомый и удивительный окружающий мир». Развитие умственных способностей детей дошкольного возраста – одна из актуальных проблем современности. Дошкольник с развитым интеллектом быстрее запоминает материал, более уверен в своих силах, лучше подготовлен к социализации в обществе. Игровая деятельность является основным средством  формирования  познавательного интереса  и способствует умственному развитию дошкольника Формирование финансово грамотной личности – одна из важных задач педагогической теории и практики на современном этапе. Наиболее эффективным средством для развития основ финансовой грамотности является игра. В процессе игры ребёнок знакомится  с экономическими терминами, развивает стратегическое мышление, находчивость. Но самое главное, играя , ребёнок приобретает различные знания, уточняются и углубляются его представления об окружающем мире,  игры наглядно демонстрируют уменьшенную и упрощённую модель будущего, которое их ожидает. Это связано с тем, что в соответствии с ФГОС ДО образовательная деятельность ориентирована на развитие личности ребенка, его духовно-нравственные индивидуальные особенности и интересы, поэтому актуальными целями деятельности воспитателя является активизация, пробуждения интереса к основам финансовой грамотности</a:t>
            </a:r>
          </a:p>
        </p:txBody>
      </p:sp>
    </p:spTree>
    <p:extLst>
      <p:ext uri="{BB962C8B-B14F-4D97-AF65-F5344CB8AC3E}">
        <p14:creationId xmlns:p14="http://schemas.microsoft.com/office/powerpoint/2010/main" val="2825786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sz="1800" b="1" dirty="0">
                <a:solidFill>
                  <a:srgbClr val="002060"/>
                </a:solidFill>
                <a:latin typeface="Times New Roman" pitchFamily="18" charset="0"/>
                <a:cs typeface="Times New Roman" pitchFamily="18" charset="0"/>
              </a:rPr>
              <a:t>Диаграмма уровня развития </a:t>
            </a:r>
            <a:r>
              <a:rPr lang="ru-RU" sz="1800" b="1" dirty="0" smtClean="0">
                <a:solidFill>
                  <a:srgbClr val="002060"/>
                </a:solidFill>
                <a:latin typeface="Times New Roman" pitchFamily="18" charset="0"/>
                <a:cs typeface="Times New Roman" pitchFamily="18" charset="0"/>
              </a:rPr>
              <a:t>познавательной активности </a:t>
            </a:r>
            <a:r>
              <a:rPr lang="ru-RU" sz="1800" b="1" dirty="0">
                <a:solidFill>
                  <a:srgbClr val="002060"/>
                </a:solidFill>
                <a:latin typeface="Times New Roman" pitchFamily="18" charset="0"/>
                <a:cs typeface="Times New Roman" pitchFamily="18" charset="0"/>
              </a:rPr>
              <a:t>детей на начало освоения основной образовательной программы </a:t>
            </a:r>
            <a:r>
              <a:rPr lang="ru-RU" sz="1800" b="1" dirty="0" smtClean="0">
                <a:solidFill>
                  <a:srgbClr val="002060"/>
                </a:solidFill>
                <a:latin typeface="Times New Roman" pitchFamily="18" charset="0"/>
                <a:cs typeface="Times New Roman" pitchFamily="18" charset="0"/>
              </a:rPr>
              <a:t>2021-2022 </a:t>
            </a:r>
            <a:r>
              <a:rPr lang="ru-RU" sz="1800" b="1" dirty="0">
                <a:solidFill>
                  <a:srgbClr val="002060"/>
                </a:solidFill>
                <a:latin typeface="Times New Roman" pitchFamily="18" charset="0"/>
                <a:cs typeface="Times New Roman" pitchFamily="18" charset="0"/>
              </a:rPr>
              <a:t>учебный </a:t>
            </a:r>
            <a:r>
              <a:rPr lang="ru-RU" sz="1800" b="1" dirty="0" smtClean="0">
                <a:solidFill>
                  <a:srgbClr val="002060"/>
                </a:solidFill>
                <a:latin typeface="Times New Roman" pitchFamily="18" charset="0"/>
                <a:cs typeface="Times New Roman" pitchFamily="18" charset="0"/>
              </a:rPr>
              <a:t>год</a:t>
            </a:r>
            <a:endParaRPr lang="ru-RU" sz="1800" dirty="0">
              <a:solidFill>
                <a:srgbClr val="002060"/>
              </a:solidFill>
              <a:latin typeface="Times New Roman" pitchFamily="18" charset="0"/>
              <a:cs typeface="Times New Roman" pitchFamily="18" charset="0"/>
            </a:endParaRPr>
          </a:p>
        </p:txBody>
      </p:sp>
      <p:sp>
        <p:nvSpPr>
          <p:cNvPr id="4" name="Заголовок 3"/>
          <p:cNvSpPr>
            <a:spLocks noGrp="1"/>
          </p:cNvSpPr>
          <p:nvPr>
            <p:ph type="title"/>
          </p:nvPr>
        </p:nvSpPr>
        <p:spPr>
          <a:xfrm>
            <a:off x="467544" y="260648"/>
            <a:ext cx="8229600" cy="1143000"/>
          </a:xfrm>
        </p:spPr>
        <p:txBody>
          <a:bodyPr>
            <a:noAutofit/>
          </a:bodyPr>
          <a:lstStyle/>
          <a:p>
            <a:pPr algn="l"/>
            <a:r>
              <a:rPr lang="ru-RU" sz="1400" b="1" dirty="0">
                <a:solidFill>
                  <a:srgbClr val="002060"/>
                </a:solidFill>
                <a:latin typeface="Times New Roman" pitchFamily="18" charset="0"/>
                <a:cs typeface="Times New Roman" pitchFamily="18" charset="0"/>
              </a:rPr>
              <a:t>Проанализировав работу по формированию основ финансовой грамотности у детей, заметила, что у воспитанников  моей группы недостаточно тех финансовых знаний, которыми мы располагаем. При этом нужно учитывать, что сегодняшние дошкольники — это завтрашние активные участники финансового рынка. Поэтому, если мы сегодня воспитаем наших детей финансово грамотными, значит, завтра мы получим добросовестных налогоплательщиков, ответственных заемщиков, грамотных вкладчиков. Овладение основами финансовой грамотности поможет дошкольникам применить полученные знания в жизни и успешно социализироваться в обществе</a:t>
            </a:r>
          </a:p>
        </p:txBody>
      </p:sp>
      <p:graphicFrame>
        <p:nvGraphicFramePr>
          <p:cNvPr id="6" name="Диаграмма 5"/>
          <p:cNvGraphicFramePr/>
          <p:nvPr>
            <p:extLst>
              <p:ext uri="{D42A27DB-BD31-4B8C-83A1-F6EECF244321}">
                <p14:modId xmlns:p14="http://schemas.microsoft.com/office/powerpoint/2010/main" val="391845682"/>
              </p:ext>
            </p:extLst>
          </p:nvPr>
        </p:nvGraphicFramePr>
        <p:xfrm>
          <a:off x="2123728" y="2262525"/>
          <a:ext cx="54864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1835696" y="5229200"/>
            <a:ext cx="5544616" cy="1323439"/>
          </a:xfrm>
          <a:prstGeom prst="rect">
            <a:avLst/>
          </a:prstGeom>
        </p:spPr>
        <p:txBody>
          <a:bodyPr wrap="square">
            <a:spAutoFit/>
          </a:bodyPr>
          <a:lstStyle/>
          <a:p>
            <a:r>
              <a:rPr lang="ru-RU" sz="1600" dirty="0">
                <a:solidFill>
                  <a:srgbClr val="C00000"/>
                </a:solidFill>
              </a:rPr>
              <a:t>Вывод </a:t>
            </a:r>
            <a:r>
              <a:rPr lang="ru-RU" sz="1600" dirty="0" smtClean="0">
                <a:solidFill>
                  <a:srgbClr val="C00000"/>
                </a:solidFill>
              </a:rPr>
              <a:t>: по </a:t>
            </a:r>
            <a:r>
              <a:rPr lang="ru-RU" sz="1600" dirty="0">
                <a:solidFill>
                  <a:srgbClr val="C00000"/>
                </a:solidFill>
              </a:rPr>
              <a:t>результатам педагогической диагностики на начало освоения основной образовательной программы  было обследовано 20 дошкольников: не сформирован – 11 детей (55%), частично сформирован – 8 детей (40%), сформирован – 1 ребенок (5%).</a:t>
            </a:r>
          </a:p>
        </p:txBody>
      </p:sp>
    </p:spTree>
    <p:extLst>
      <p:ext uri="{BB962C8B-B14F-4D97-AF65-F5344CB8AC3E}">
        <p14:creationId xmlns:p14="http://schemas.microsoft.com/office/powerpoint/2010/main" val="2139110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71600" y="980728"/>
            <a:ext cx="7632848" cy="4708981"/>
          </a:xfrm>
          <a:prstGeom prst="rect">
            <a:avLst/>
          </a:prstGeom>
        </p:spPr>
        <p:txBody>
          <a:bodyPr wrap="square">
            <a:spAutoFit/>
          </a:bodyPr>
          <a:lstStyle/>
          <a:p>
            <a:r>
              <a:rPr lang="ru-RU" sz="2000" u="sng" dirty="0">
                <a:solidFill>
                  <a:srgbClr val="002060"/>
                </a:solidFill>
                <a:latin typeface="Times New Roman" pitchFamily="18" charset="0"/>
                <a:cs typeface="Times New Roman" pitchFamily="18" charset="0"/>
              </a:rPr>
              <a:t>В своей работе руководствуюсь  основной образовательной программой муниципального казённого дошкольного образовательного учреждения – детского сада № 10 г. Татарска в рамках части, формируемой участниками образовательных отношений,  разработала программу «Азбука математики и финансов» на основе парциальных программ:  </a:t>
            </a:r>
            <a:r>
              <a:rPr lang="ru-RU" sz="2000" u="sng" dirty="0" err="1">
                <a:solidFill>
                  <a:srgbClr val="002060"/>
                </a:solidFill>
                <a:latin typeface="Times New Roman" pitchFamily="18" charset="0"/>
                <a:cs typeface="Times New Roman" pitchFamily="18" charset="0"/>
              </a:rPr>
              <a:t>Семенкова</a:t>
            </a:r>
            <a:r>
              <a:rPr lang="ru-RU" sz="2000" u="sng" dirty="0">
                <a:solidFill>
                  <a:srgbClr val="002060"/>
                </a:solidFill>
                <a:latin typeface="Times New Roman" pitchFamily="18" charset="0"/>
                <a:cs typeface="Times New Roman" pitchFamily="18" charset="0"/>
              </a:rPr>
              <a:t> Е.В., Стахович Л.В., </a:t>
            </a:r>
            <a:r>
              <a:rPr lang="ru-RU" sz="2000" u="sng" dirty="0" err="1">
                <a:solidFill>
                  <a:srgbClr val="002060"/>
                </a:solidFill>
                <a:latin typeface="Times New Roman" pitchFamily="18" charset="0"/>
                <a:cs typeface="Times New Roman" pitchFamily="18" charset="0"/>
              </a:rPr>
              <a:t>Рыжановская</a:t>
            </a:r>
            <a:r>
              <a:rPr lang="ru-RU" sz="2000" u="sng" dirty="0">
                <a:solidFill>
                  <a:srgbClr val="002060"/>
                </a:solidFill>
                <a:latin typeface="Times New Roman" pitchFamily="18" charset="0"/>
                <a:cs typeface="Times New Roman" pitchFamily="18" charset="0"/>
              </a:rPr>
              <a:t> Л.Ю. Образовательная программа «Азы финансовой культуры для дошкольников», </a:t>
            </a:r>
            <a:r>
              <a:rPr lang="ru-RU" sz="2000" u="sng" dirty="0" err="1">
                <a:solidFill>
                  <a:srgbClr val="002060"/>
                </a:solidFill>
                <a:latin typeface="Times New Roman" pitchFamily="18" charset="0"/>
                <a:cs typeface="Times New Roman" pitchFamily="18" charset="0"/>
              </a:rPr>
              <a:t>Семенкова</a:t>
            </a:r>
            <a:r>
              <a:rPr lang="ru-RU" sz="2000" u="sng" dirty="0">
                <a:solidFill>
                  <a:srgbClr val="002060"/>
                </a:solidFill>
                <a:latin typeface="Times New Roman" pitchFamily="18" charset="0"/>
                <a:cs typeface="Times New Roman" pitchFamily="18" charset="0"/>
              </a:rPr>
              <a:t> Е.В., Стахович Л.В.,</a:t>
            </a:r>
            <a:r>
              <a:rPr lang="ru-RU" sz="2000" u="sng" dirty="0" err="1">
                <a:solidFill>
                  <a:srgbClr val="002060"/>
                </a:solidFill>
                <a:latin typeface="Times New Roman" pitchFamily="18" charset="0"/>
                <a:cs typeface="Times New Roman" pitchFamily="18" charset="0"/>
              </a:rPr>
              <a:t>Рыжановская</a:t>
            </a:r>
            <a:r>
              <a:rPr lang="ru-RU" sz="2000" u="sng" dirty="0">
                <a:solidFill>
                  <a:srgbClr val="002060"/>
                </a:solidFill>
                <a:latin typeface="Times New Roman" pitchFamily="18" charset="0"/>
                <a:cs typeface="Times New Roman" pitchFamily="18" charset="0"/>
              </a:rPr>
              <a:t> Л.Ю. «Обучающие сказки», « Знакомство с основами финансовой грамотности и формирование финансовой культуры дошкольников»,  Смоленцева А. А. «Введение в мир экономики, или как мы играем в экономику».</a:t>
            </a:r>
            <a:endParaRPr lang="ru-RU" sz="2000" dirty="0">
              <a:solidFill>
                <a:srgbClr val="002060"/>
              </a:solidFill>
              <a:latin typeface="Times New Roman" pitchFamily="18" charset="0"/>
              <a:cs typeface="Times New Roman" pitchFamily="18" charset="0"/>
            </a:endParaRPr>
          </a:p>
          <a:p>
            <a:r>
              <a:rPr lang="ru-RU" sz="2000" u="sng" dirty="0">
                <a:solidFill>
                  <a:srgbClr val="002060"/>
                </a:solidFill>
                <a:latin typeface="Times New Roman" pitchFamily="18" charset="0"/>
                <a:cs typeface="Times New Roman" pitchFamily="18" charset="0"/>
              </a:rPr>
              <a:t> Программа позволяет решить задачи, направленные на формирование основ финансовой грамотности  детей, используя различные игры</a:t>
            </a:r>
            <a:endParaRPr lang="ru-RU" sz="20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546896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ru-RU" sz="1400" u="sng" dirty="0">
                <a:solidFill>
                  <a:srgbClr val="002060"/>
                </a:solidFill>
                <a:latin typeface="Times New Roman" pitchFamily="18" charset="0"/>
                <a:cs typeface="Times New Roman" pitchFamily="18" charset="0"/>
              </a:rPr>
              <a:t>Большую роль в формировании  основ финансовой грамотности у детей играет развивающая среда. Учитывая ФГОС  ДО, возрастные особенности, мною был создан «Центр математики и финансовой грамотности», в котором  имеются:</a:t>
            </a:r>
            <a:r>
              <a:rPr lang="ru-RU" sz="1400" dirty="0">
                <a:solidFill>
                  <a:srgbClr val="002060"/>
                </a:solidFill>
                <a:latin typeface="Times New Roman" pitchFamily="18" charset="0"/>
                <a:cs typeface="Times New Roman" pitchFamily="18" charset="0"/>
              </a:rPr>
              <a:t/>
            </a:r>
            <a:br>
              <a:rPr lang="ru-RU" sz="1400" dirty="0">
                <a:solidFill>
                  <a:srgbClr val="002060"/>
                </a:solidFill>
                <a:latin typeface="Times New Roman" pitchFamily="18" charset="0"/>
                <a:cs typeface="Times New Roman" pitchFamily="18" charset="0"/>
              </a:rPr>
            </a:br>
            <a:r>
              <a:rPr lang="ru-RU" sz="1400" u="sng" dirty="0">
                <a:solidFill>
                  <a:srgbClr val="002060"/>
                </a:solidFill>
                <a:latin typeface="Times New Roman" pitchFamily="18" charset="0"/>
                <a:cs typeface="Times New Roman" pitchFamily="18" charset="0"/>
              </a:rPr>
              <a:t>- картотека по основам финансовой грамотности, </a:t>
            </a:r>
            <a:r>
              <a:rPr lang="ru-RU" sz="1400" dirty="0">
                <a:solidFill>
                  <a:srgbClr val="002060"/>
                </a:solidFill>
                <a:latin typeface="Times New Roman" pitchFamily="18" charset="0"/>
                <a:cs typeface="Times New Roman" pitchFamily="18" charset="0"/>
              </a:rPr>
              <a:t/>
            </a:r>
            <a:br>
              <a:rPr lang="ru-RU" sz="1400" dirty="0">
                <a:solidFill>
                  <a:srgbClr val="002060"/>
                </a:solidFill>
                <a:latin typeface="Times New Roman" pitchFamily="18" charset="0"/>
                <a:cs typeface="Times New Roman" pitchFamily="18" charset="0"/>
              </a:rPr>
            </a:br>
            <a:r>
              <a:rPr lang="ru-RU" sz="1400" u="sng" dirty="0">
                <a:solidFill>
                  <a:srgbClr val="002060"/>
                </a:solidFill>
                <a:latin typeface="Times New Roman" pitchFamily="18" charset="0"/>
                <a:cs typeface="Times New Roman" pitchFamily="18" charset="0"/>
              </a:rPr>
              <a:t>-деньги, нарисованные детьми;</a:t>
            </a:r>
            <a:r>
              <a:rPr lang="ru-RU" sz="1400" dirty="0">
                <a:solidFill>
                  <a:srgbClr val="002060"/>
                </a:solidFill>
                <a:latin typeface="Times New Roman" pitchFamily="18" charset="0"/>
                <a:cs typeface="Times New Roman" pitchFamily="18" charset="0"/>
              </a:rPr>
              <a:t/>
            </a:r>
            <a:br>
              <a:rPr lang="ru-RU" sz="1400" dirty="0">
                <a:solidFill>
                  <a:srgbClr val="002060"/>
                </a:solidFill>
                <a:latin typeface="Times New Roman" pitchFamily="18" charset="0"/>
                <a:cs typeface="Times New Roman" pitchFamily="18" charset="0"/>
              </a:rPr>
            </a:br>
            <a:r>
              <a:rPr lang="ru-RU" sz="1400" u="sng" dirty="0">
                <a:solidFill>
                  <a:srgbClr val="002060"/>
                </a:solidFill>
                <a:latin typeface="Times New Roman" pitchFamily="18" charset="0"/>
                <a:cs typeface="Times New Roman" pitchFamily="18" charset="0"/>
              </a:rPr>
              <a:t> картотека загадок;</a:t>
            </a:r>
            <a:r>
              <a:rPr lang="ru-RU" sz="1400" dirty="0">
                <a:solidFill>
                  <a:srgbClr val="002060"/>
                </a:solidFill>
                <a:latin typeface="Times New Roman" pitchFamily="18" charset="0"/>
                <a:cs typeface="Times New Roman" pitchFamily="18" charset="0"/>
              </a:rPr>
              <a:t/>
            </a:r>
            <a:br>
              <a:rPr lang="ru-RU" sz="1400" dirty="0">
                <a:solidFill>
                  <a:srgbClr val="002060"/>
                </a:solidFill>
                <a:latin typeface="Times New Roman" pitchFamily="18" charset="0"/>
                <a:cs typeface="Times New Roman" pitchFamily="18" charset="0"/>
              </a:rPr>
            </a:br>
            <a:r>
              <a:rPr lang="ru-RU" sz="1400" u="sng" dirty="0">
                <a:solidFill>
                  <a:srgbClr val="002060"/>
                </a:solidFill>
                <a:latin typeface="Times New Roman" pitchFamily="18" charset="0"/>
                <a:cs typeface="Times New Roman" pitchFamily="18" charset="0"/>
              </a:rPr>
              <a:t> книги художественные и научно-популярные, комиксы;</a:t>
            </a:r>
            <a:r>
              <a:rPr lang="ru-RU" sz="1400" dirty="0">
                <a:solidFill>
                  <a:srgbClr val="002060"/>
                </a:solidFill>
                <a:latin typeface="Times New Roman" pitchFamily="18" charset="0"/>
                <a:cs typeface="Times New Roman" pitchFamily="18" charset="0"/>
              </a:rPr>
              <a:t/>
            </a:r>
            <a:br>
              <a:rPr lang="ru-RU" sz="1400" dirty="0">
                <a:solidFill>
                  <a:srgbClr val="002060"/>
                </a:solidFill>
                <a:latin typeface="Times New Roman" pitchFamily="18" charset="0"/>
                <a:cs typeface="Times New Roman" pitchFamily="18" charset="0"/>
              </a:rPr>
            </a:br>
            <a:r>
              <a:rPr lang="ru-RU" sz="1400" u="sng" dirty="0">
                <a:solidFill>
                  <a:srgbClr val="002060"/>
                </a:solidFill>
                <a:latin typeface="Times New Roman" pitchFamily="18" charset="0"/>
                <a:cs typeface="Times New Roman" pitchFamily="18" charset="0"/>
              </a:rPr>
              <a:t> аудиотека;</a:t>
            </a:r>
            <a:endParaRPr lang="ru-RU" sz="1400" dirty="0">
              <a:solidFill>
                <a:srgbClr val="002060"/>
              </a:solidFill>
              <a:latin typeface="Times New Roman" pitchFamily="18" charset="0"/>
              <a:cs typeface="Times New Roman" pitchFamily="18" charset="0"/>
            </a:endParaRPr>
          </a:p>
        </p:txBody>
      </p:sp>
      <p:pic>
        <p:nvPicPr>
          <p:cNvPr id="5" name="Объект 4" descr="C:\Users\User\Desktop\фото\IMG_20220614_073756.jpg"/>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44824"/>
            <a:ext cx="2689167" cy="3744415"/>
          </a:xfrm>
          <a:prstGeom prst="rect">
            <a:avLst/>
          </a:prstGeom>
          <a:noFill/>
          <a:ln>
            <a:noFill/>
          </a:ln>
        </p:spPr>
      </p:pic>
      <p:pic>
        <p:nvPicPr>
          <p:cNvPr id="6" name="Рисунок 5" descr="C:\Users\User\Desktop\фото\IMG_20220614_0738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1844824"/>
            <a:ext cx="2592288" cy="3816424"/>
          </a:xfrm>
          <a:prstGeom prst="rect">
            <a:avLst/>
          </a:prstGeom>
          <a:noFill/>
          <a:ln>
            <a:noFill/>
          </a:ln>
        </p:spPr>
      </p:pic>
      <p:pic>
        <p:nvPicPr>
          <p:cNvPr id="7" name="Объект 6" descr="C:\Users\User\Desktop\фото\IMG_20220614_073848_1.jpg"/>
          <p:cNvPicPr>
            <a:picLocks noGrp="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1844824"/>
            <a:ext cx="2951018" cy="3816424"/>
          </a:xfrm>
          <a:prstGeom prst="rect">
            <a:avLst/>
          </a:prstGeom>
          <a:noFill/>
          <a:ln>
            <a:noFill/>
          </a:ln>
        </p:spPr>
      </p:pic>
    </p:spTree>
    <p:extLst>
      <p:ext uri="{BB962C8B-B14F-4D97-AF65-F5344CB8AC3E}">
        <p14:creationId xmlns:p14="http://schemas.microsoft.com/office/powerpoint/2010/main" val="2598958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финансовая грамотность\презентация по фин.грамотности\1625244649_42-kartinkin-com-p-fon-finansovaya-gramotnost-dlya-doshkolnik-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971600" y="197346"/>
            <a:ext cx="6768752" cy="6186309"/>
          </a:xfrm>
          <a:prstGeom prst="rect">
            <a:avLst/>
          </a:prstGeom>
        </p:spPr>
        <p:txBody>
          <a:bodyPr wrap="square">
            <a:spAutoFit/>
          </a:bodyPr>
          <a:lstStyle/>
          <a:p>
            <a:r>
              <a:rPr lang="ru-RU" b="1" dirty="0" smtClean="0">
                <a:solidFill>
                  <a:srgbClr val="002060"/>
                </a:solidFill>
                <a:latin typeface="Times New Roman" pitchFamily="18" charset="0"/>
                <a:cs typeface="Times New Roman" pitchFamily="18" charset="0"/>
              </a:rPr>
              <a:t>;</a:t>
            </a:r>
            <a:r>
              <a:rPr lang="ru-RU" b="1" u="sng" dirty="0">
                <a:solidFill>
                  <a:srgbClr val="002060"/>
                </a:solidFill>
                <a:latin typeface="Times New Roman" pitchFamily="18" charset="0"/>
                <a:cs typeface="Times New Roman" pitchFamily="18" charset="0"/>
              </a:rPr>
              <a:t> Все  игры разделила на  группы: </a:t>
            </a:r>
            <a:endParaRPr lang="ru-RU" b="1" dirty="0">
              <a:solidFill>
                <a:srgbClr val="002060"/>
              </a:solidFill>
              <a:latin typeface="Times New Roman" pitchFamily="18" charset="0"/>
              <a:cs typeface="Times New Roman" pitchFamily="18" charset="0"/>
            </a:endParaRPr>
          </a:p>
          <a:p>
            <a:pPr lvl="0"/>
            <a:r>
              <a:rPr lang="ru-RU" b="1" u="sng" dirty="0">
                <a:solidFill>
                  <a:srgbClr val="002060"/>
                </a:solidFill>
                <a:latin typeface="Times New Roman" pitchFamily="18" charset="0"/>
                <a:cs typeface="Times New Roman" pitchFamily="18" charset="0"/>
              </a:rPr>
              <a:t>Сюжетно-ролевые игры.</a:t>
            </a:r>
            <a:endParaRPr lang="ru-RU" b="1" dirty="0">
              <a:solidFill>
                <a:srgbClr val="002060"/>
              </a:solidFill>
              <a:latin typeface="Times New Roman" pitchFamily="18" charset="0"/>
              <a:cs typeface="Times New Roman" pitchFamily="18" charset="0"/>
            </a:endParaRPr>
          </a:p>
          <a:p>
            <a:pPr lvl="0"/>
            <a:r>
              <a:rPr lang="ru-RU" b="1" u="sng" dirty="0">
                <a:solidFill>
                  <a:srgbClr val="002060"/>
                </a:solidFill>
                <a:latin typeface="Times New Roman" pitchFamily="18" charset="0"/>
                <a:cs typeface="Times New Roman" pitchFamily="18" charset="0"/>
              </a:rPr>
              <a:t>Дидактические игры</a:t>
            </a:r>
            <a:endParaRPr lang="ru-RU" b="1" dirty="0">
              <a:solidFill>
                <a:srgbClr val="002060"/>
              </a:solidFill>
              <a:latin typeface="Times New Roman" pitchFamily="18" charset="0"/>
              <a:cs typeface="Times New Roman" pitchFamily="18" charset="0"/>
            </a:endParaRPr>
          </a:p>
          <a:p>
            <a:pPr lvl="0"/>
            <a:r>
              <a:rPr lang="ru-RU" b="1" u="sng" dirty="0">
                <a:solidFill>
                  <a:srgbClr val="002060"/>
                </a:solidFill>
                <a:latin typeface="Times New Roman" pitchFamily="18" charset="0"/>
                <a:cs typeface="Times New Roman" pitchFamily="18" charset="0"/>
              </a:rPr>
              <a:t>Словесные игры</a:t>
            </a:r>
            <a:endParaRPr lang="ru-RU" b="1" dirty="0">
              <a:solidFill>
                <a:srgbClr val="002060"/>
              </a:solidFill>
              <a:latin typeface="Times New Roman" pitchFamily="18" charset="0"/>
              <a:cs typeface="Times New Roman" pitchFamily="18" charset="0"/>
            </a:endParaRPr>
          </a:p>
          <a:p>
            <a:pPr lvl="0"/>
            <a:r>
              <a:rPr lang="ru-RU" b="1" u="sng" dirty="0">
                <a:solidFill>
                  <a:srgbClr val="002060"/>
                </a:solidFill>
                <a:latin typeface="Times New Roman" pitchFamily="18" charset="0"/>
                <a:cs typeface="Times New Roman" pitchFamily="18" charset="0"/>
              </a:rPr>
              <a:t>Настольно-печатные игры</a:t>
            </a:r>
            <a:endParaRPr lang="ru-RU" b="1" dirty="0">
              <a:solidFill>
                <a:srgbClr val="002060"/>
              </a:solidFill>
              <a:latin typeface="Times New Roman" pitchFamily="18" charset="0"/>
              <a:cs typeface="Times New Roman" pitchFamily="18" charset="0"/>
            </a:endParaRPr>
          </a:p>
          <a:p>
            <a:pPr lvl="0"/>
            <a:r>
              <a:rPr lang="ru-RU" b="1" u="sng" dirty="0">
                <a:solidFill>
                  <a:srgbClr val="002060"/>
                </a:solidFill>
                <a:latin typeface="Times New Roman" pitchFamily="18" charset="0"/>
                <a:cs typeface="Times New Roman" pitchFamily="18" charset="0"/>
              </a:rPr>
              <a:t>Игры-забавы.</a:t>
            </a:r>
            <a:endParaRPr lang="ru-RU" b="1" dirty="0">
              <a:solidFill>
                <a:srgbClr val="002060"/>
              </a:solidFill>
              <a:latin typeface="Times New Roman" pitchFamily="18" charset="0"/>
              <a:cs typeface="Times New Roman" pitchFamily="18" charset="0"/>
            </a:endParaRPr>
          </a:p>
          <a:p>
            <a:pPr lvl="0"/>
            <a:r>
              <a:rPr lang="ru-RU" b="1" u="sng" dirty="0">
                <a:solidFill>
                  <a:srgbClr val="002060"/>
                </a:solidFill>
                <a:latin typeface="Times New Roman" pitchFamily="18" charset="0"/>
                <a:cs typeface="Times New Roman" pitchFamily="18" charset="0"/>
              </a:rPr>
              <a:t>Игры- путешествия</a:t>
            </a:r>
            <a:endParaRPr lang="ru-RU" b="1" dirty="0">
              <a:solidFill>
                <a:srgbClr val="002060"/>
              </a:solidFill>
              <a:latin typeface="Times New Roman" pitchFamily="18" charset="0"/>
              <a:cs typeface="Times New Roman" pitchFamily="18" charset="0"/>
            </a:endParaRPr>
          </a:p>
          <a:p>
            <a:pPr lvl="0"/>
            <a:r>
              <a:rPr lang="ru-RU" b="1" u="sng" dirty="0">
                <a:solidFill>
                  <a:srgbClr val="002060"/>
                </a:solidFill>
                <a:latin typeface="Times New Roman" pitchFamily="18" charset="0"/>
                <a:cs typeface="Times New Roman" pitchFamily="18" charset="0"/>
              </a:rPr>
              <a:t> «</a:t>
            </a:r>
            <a:r>
              <a:rPr lang="ru-RU" b="1" u="sng" dirty="0" err="1">
                <a:solidFill>
                  <a:srgbClr val="002060"/>
                </a:solidFill>
                <a:latin typeface="Times New Roman" pitchFamily="18" charset="0"/>
                <a:cs typeface="Times New Roman" pitchFamily="18" charset="0"/>
              </a:rPr>
              <a:t>Квест</a:t>
            </a:r>
            <a:r>
              <a:rPr lang="ru-RU" b="1" u="sng" dirty="0">
                <a:solidFill>
                  <a:srgbClr val="002060"/>
                </a:solidFill>
                <a:latin typeface="Times New Roman" pitchFamily="18" charset="0"/>
                <a:cs typeface="Times New Roman" pitchFamily="18" charset="0"/>
              </a:rPr>
              <a:t>»- игры.</a:t>
            </a:r>
            <a:endParaRPr lang="ru-RU" b="1" dirty="0">
              <a:solidFill>
                <a:srgbClr val="002060"/>
              </a:solidFill>
              <a:latin typeface="Times New Roman" pitchFamily="18" charset="0"/>
              <a:cs typeface="Times New Roman" pitchFamily="18" charset="0"/>
            </a:endParaRPr>
          </a:p>
          <a:p>
            <a:pPr lvl="0"/>
            <a:r>
              <a:rPr lang="ru-RU" b="1" u="sng" dirty="0">
                <a:solidFill>
                  <a:srgbClr val="002060"/>
                </a:solidFill>
                <a:latin typeface="Times New Roman" pitchFamily="18" charset="0"/>
                <a:cs typeface="Times New Roman" pitchFamily="18" charset="0"/>
              </a:rPr>
              <a:t>Театрализованные игры</a:t>
            </a:r>
            <a:r>
              <a:rPr lang="ru-RU" b="1" u="sng" dirty="0" smtClean="0">
                <a:solidFill>
                  <a:srgbClr val="002060"/>
                </a:solidFill>
                <a:latin typeface="Times New Roman" pitchFamily="18" charset="0"/>
                <a:cs typeface="Times New Roman" pitchFamily="18" charset="0"/>
              </a:rPr>
              <a:t>.</a:t>
            </a:r>
          </a:p>
          <a:p>
            <a:pPr lvl="0"/>
            <a:endParaRPr lang="ru-RU" b="1" dirty="0">
              <a:solidFill>
                <a:srgbClr val="002060"/>
              </a:solidFill>
              <a:latin typeface="Times New Roman" pitchFamily="18" charset="0"/>
              <a:cs typeface="Times New Roman" pitchFamily="18" charset="0"/>
            </a:endParaRPr>
          </a:p>
          <a:p>
            <a:r>
              <a:rPr lang="ru-RU" b="1" u="sng" dirty="0">
                <a:solidFill>
                  <a:srgbClr val="002060"/>
                </a:solidFill>
                <a:latin typeface="Times New Roman" pitchFamily="18" charset="0"/>
                <a:cs typeface="Times New Roman" pitchFamily="18" charset="0"/>
              </a:rPr>
              <a:t>Для достижения результатов по данному направлению реализовывала задачи в совместной, непосредственно – образовательной и самостоятельной деятельности с детьми дошкольного возраста, согласно следующим принципам:</a:t>
            </a:r>
            <a:endParaRPr lang="ru-RU" b="1" dirty="0">
              <a:solidFill>
                <a:srgbClr val="002060"/>
              </a:solidFill>
              <a:latin typeface="Times New Roman" pitchFamily="18" charset="0"/>
              <a:cs typeface="Times New Roman" pitchFamily="18" charset="0"/>
            </a:endParaRPr>
          </a:p>
          <a:p>
            <a:r>
              <a:rPr lang="ru-RU" b="1" u="sng" dirty="0">
                <a:solidFill>
                  <a:srgbClr val="002060"/>
                </a:solidFill>
                <a:latin typeface="Times New Roman" pitchFamily="18" charset="0"/>
                <a:cs typeface="Times New Roman" pitchFamily="18" charset="0"/>
              </a:rPr>
              <a:t>1. систематичность  в процессе использования  игр,  как в образовательной, так и в    свободной деятельности детей;</a:t>
            </a:r>
            <a:endParaRPr lang="ru-RU" b="1" dirty="0">
              <a:solidFill>
                <a:srgbClr val="002060"/>
              </a:solidFill>
              <a:latin typeface="Times New Roman" pitchFamily="18" charset="0"/>
              <a:cs typeface="Times New Roman" pitchFamily="18" charset="0"/>
            </a:endParaRPr>
          </a:p>
          <a:p>
            <a:r>
              <a:rPr lang="ru-RU" b="1" u="sng" dirty="0">
                <a:solidFill>
                  <a:srgbClr val="002060"/>
                </a:solidFill>
                <a:latin typeface="Times New Roman" pitchFamily="18" charset="0"/>
                <a:cs typeface="Times New Roman" pitchFamily="18" charset="0"/>
              </a:rPr>
              <a:t>2. соответствие игрового материала возрастным особенностям детей своей группы;</a:t>
            </a:r>
            <a:endParaRPr lang="ru-RU" b="1" dirty="0">
              <a:solidFill>
                <a:srgbClr val="002060"/>
              </a:solidFill>
              <a:latin typeface="Times New Roman" pitchFamily="18" charset="0"/>
              <a:cs typeface="Times New Roman" pitchFamily="18" charset="0"/>
            </a:endParaRPr>
          </a:p>
          <a:p>
            <a:r>
              <a:rPr lang="ru-RU" b="1" u="sng" dirty="0">
                <a:solidFill>
                  <a:srgbClr val="002060"/>
                </a:solidFill>
                <a:latin typeface="Times New Roman" pitchFamily="18" charset="0"/>
                <a:cs typeface="Times New Roman" pitchFamily="18" charset="0"/>
              </a:rPr>
              <a:t>3. индивидуальный подход к ребёнку;</a:t>
            </a:r>
            <a:endParaRPr lang="ru-RU" b="1" dirty="0">
              <a:solidFill>
                <a:srgbClr val="002060"/>
              </a:solidFill>
              <a:latin typeface="Times New Roman" pitchFamily="18" charset="0"/>
              <a:cs typeface="Times New Roman" pitchFamily="18" charset="0"/>
            </a:endParaRPr>
          </a:p>
          <a:p>
            <a:r>
              <a:rPr lang="ru-RU" b="1" u="sng" dirty="0">
                <a:solidFill>
                  <a:srgbClr val="002060"/>
                </a:solidFill>
                <a:latin typeface="Times New Roman" pitchFamily="18" charset="0"/>
                <a:cs typeface="Times New Roman" pitchFamily="18" charset="0"/>
              </a:rPr>
              <a:t>4. последовательность и постепенность усложнения материала «от простого к сложному»</a:t>
            </a:r>
            <a:r>
              <a:rPr lang="ru-RU" b="1" dirty="0">
                <a:solidFill>
                  <a:srgbClr val="002060"/>
                </a:solidFill>
                <a:latin typeface="Times New Roman" pitchFamily="18" charset="0"/>
                <a:cs typeface="Times New Roman" pitchFamily="18" charset="0"/>
              </a:rPr>
              <a:t>;</a:t>
            </a:r>
          </a:p>
          <a:p>
            <a:r>
              <a:rPr lang="ru-RU" b="1" dirty="0" smtClean="0">
                <a:solidFill>
                  <a:srgbClr val="002060"/>
                </a:solidFill>
                <a:latin typeface="Times New Roman" pitchFamily="18" charset="0"/>
                <a:cs typeface="Times New Roman" pitchFamily="18" charset="0"/>
              </a:rPr>
              <a:t> </a:t>
            </a:r>
            <a:endParaRPr lang="ru-RU"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33799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Методы и приемы работы с детьми по финансовой грамотностиинтеллектуальные иг..."/>
          <p:cNvPicPr/>
          <p:nvPr/>
        </p:nvPicPr>
        <p:blipFill>
          <a:blip r:embed="rId2">
            <a:extLst>
              <a:ext uri="{28A0092B-C50C-407E-A947-70E740481C1C}">
                <a14:useLocalDpi xmlns:a14="http://schemas.microsoft.com/office/drawing/2010/main" val="0"/>
              </a:ext>
            </a:extLst>
          </a:blip>
          <a:srcRect/>
          <a:stretch>
            <a:fillRect/>
          </a:stretch>
        </p:blipFill>
        <p:spPr bwMode="auto">
          <a:xfrm>
            <a:off x="0" y="7712"/>
            <a:ext cx="9144000" cy="6850288"/>
          </a:xfrm>
          <a:prstGeom prst="rect">
            <a:avLst/>
          </a:prstGeom>
          <a:noFill/>
          <a:ln>
            <a:noFill/>
          </a:ln>
        </p:spPr>
      </p:pic>
    </p:spTree>
    <p:extLst>
      <p:ext uri="{BB962C8B-B14F-4D97-AF65-F5344CB8AC3E}">
        <p14:creationId xmlns:p14="http://schemas.microsoft.com/office/powerpoint/2010/main" val="3441833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a:solidFill>
                  <a:srgbClr val="FF0000"/>
                </a:solidFill>
                <a:latin typeface="Times New Roman" pitchFamily="18" charset="0"/>
                <a:cs typeface="Times New Roman" pitchFamily="18" charset="0"/>
              </a:rPr>
              <a:t>Словесные методы и приемы обучения</a:t>
            </a:r>
            <a:r>
              <a:rPr lang="ru-RU" sz="3200" dirty="0">
                <a:solidFill>
                  <a:srgbClr val="FF0000"/>
                </a:solidFill>
                <a:latin typeface="Times New Roman" pitchFamily="18" charset="0"/>
                <a:cs typeface="Times New Roman" pitchFamily="18" charset="0"/>
              </a:rPr>
              <a:t> </a:t>
            </a:r>
          </a:p>
        </p:txBody>
      </p:sp>
      <p:sp>
        <p:nvSpPr>
          <p:cNvPr id="3" name="Объект 2"/>
          <p:cNvSpPr>
            <a:spLocks noGrp="1"/>
          </p:cNvSpPr>
          <p:nvPr>
            <p:ph idx="1"/>
          </p:nvPr>
        </p:nvSpPr>
        <p:spPr/>
        <p:txBody>
          <a:bodyPr>
            <a:noAutofit/>
          </a:bodyPr>
          <a:lstStyle/>
          <a:p>
            <a:r>
              <a:rPr lang="ru-RU" sz="1800" b="1" i="1" dirty="0">
                <a:solidFill>
                  <a:srgbClr val="002060"/>
                </a:solidFill>
                <a:latin typeface="Times New Roman" pitchFamily="18" charset="0"/>
                <a:cs typeface="Times New Roman" pitchFamily="18" charset="0"/>
              </a:rPr>
              <a:t>Словесные методы и приемы обучения</a:t>
            </a:r>
            <a:r>
              <a:rPr lang="ru-RU" sz="1800" dirty="0">
                <a:solidFill>
                  <a:srgbClr val="002060"/>
                </a:solidFill>
                <a:latin typeface="Times New Roman" pitchFamily="18" charset="0"/>
                <a:cs typeface="Times New Roman" pitchFamily="18" charset="0"/>
              </a:rPr>
              <a:t>  позволяют вводить  ребенка в богатый, яркий, образный язык, способствуют развитию выразительной речи и являются средством развития словесного творчества детей,  позволяют формировать и развивать гибкость, креативность мышления, логичность и последовательность изложения мысли в речевой форме. Беседа используется как прием, помогающий детям лучше понять цель и задачи. Например: Беседы-обсуждения – одна из форм работы с детьми, которая помогает детям закрепить знания по разным темам. Примерные темы: труд – основа жизни; работать и зарабатывать; как придумали деньги; какие бывают деньги; как они выглядят и откуда берутся; как деньги попадают к нам в дом; как складывается стоимость товара; реклама; долги; тратим разумно; экономим; все по плану; жадность и пр. Чтение стихов, сказок, заучивание пословиц и поговорок воспитывает у детей лучшие нравственные качества. Многие пословицы и поговорки в обобщенной форме содержат идеи экономической целесообразности, нравственных ценностей, отношения к труду. В авторских и народных сказках экономический  смысл раскрывается перед ребенком в виде проблемной ситуации, решение которой формирует логику, коммуникативно-познавательные умения , самостоятельность, индивидуальность</a:t>
            </a:r>
          </a:p>
        </p:txBody>
      </p:sp>
    </p:spTree>
    <p:extLst>
      <p:ext uri="{BB962C8B-B14F-4D97-AF65-F5344CB8AC3E}">
        <p14:creationId xmlns:p14="http://schemas.microsoft.com/office/powerpoint/2010/main" val="417641110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478</TotalTime>
  <Words>1580</Words>
  <Application>Microsoft Office PowerPoint</Application>
  <PresentationFormat>Экран (4:3)</PresentationFormat>
  <Paragraphs>65</Paragraphs>
  <Slides>23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Муниципальное казенное дошкольное образовательное учреждение детский сад №10 г. Татарск</vt:lpstr>
      <vt:lpstr>Цель:  создание условий для формирования у детей основ финансовой грамотности  посредством игровой  деятельности.</vt:lpstr>
      <vt:lpstr>Актуальность</vt:lpstr>
      <vt:lpstr>Проанализировав работу по формированию основ финансовой грамотности у детей, заметила, что у воспитанников  моей группы недостаточно тех финансовых знаний, которыми мы располагаем. При этом нужно учитывать, что сегодняшние дошкольники — это завтрашние активные участники финансового рынка. Поэтому, если мы сегодня воспитаем наших детей финансово грамотными, значит, завтра мы получим добросовестных налогоплательщиков, ответственных заемщиков, грамотных вкладчиков. Овладение основами финансовой грамотности поможет дошкольникам применить полученные знания в жизни и успешно социализироваться в обществе</vt:lpstr>
      <vt:lpstr>Презентация PowerPoint</vt:lpstr>
      <vt:lpstr>Большую роль в формировании  основ финансовой грамотности у детей играет развивающая среда. Учитывая ФГОС  ДО, возрастные особенности, мною был создан «Центр математики и финансовой грамотности», в котором  имеются: - картотека по основам финансовой грамотности,  -деньги, нарисованные детьми;  картотека загадок;  книги художественные и научно-популярные, комиксы;  аудиотека;</vt:lpstr>
      <vt:lpstr>Презентация PowerPoint</vt:lpstr>
      <vt:lpstr>Презентация PowerPoint</vt:lpstr>
      <vt:lpstr>Словесные методы и приемы обучения </vt:lpstr>
      <vt:lpstr>Наглядные методы и приемы обучения </vt:lpstr>
      <vt:lpstr>Практические и игровые методы </vt:lpstr>
      <vt:lpstr>Дидактические, сюжетно-ролевые, настольно-печатные игры.</vt:lpstr>
      <vt:lpstr>Технология «ТРИЗ» ТРИЗ (теория решения изобретательских задач), которая создана ученым-изобретателем Т.С. Альтшуллером</vt:lpstr>
      <vt:lpstr>Технология: «Виртуальные прогулки и экскурсии в детском саду». </vt:lpstr>
      <vt:lpstr>Моделирование</vt:lpstr>
      <vt:lpstr>Презентация PowerPoint</vt:lpstr>
      <vt:lpstr>Работа с родителями</vt:lpstr>
      <vt:lpstr>Педагогическая диагностика развития творческих способностей детей в межаттестационный период</vt:lpstr>
      <vt:lpstr>Диаграмма уровня развития познавательных способностей детей в разрезе с 2021 по 2022год.</vt:lpstr>
      <vt:lpstr>Грамоты воспитанников и воспитателя</vt:lpstr>
      <vt:lpstr>Грамоты</vt:lpstr>
      <vt:lpstr>Курсы П.К.</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казенное дошкольное образовательное учреждение детский сад №10 г. Татарска</dc:title>
  <dc:creator>sasha</dc:creator>
  <cp:lastModifiedBy>User</cp:lastModifiedBy>
  <cp:revision>35</cp:revision>
  <dcterms:created xsi:type="dcterms:W3CDTF">2022-01-26T12:19:01Z</dcterms:created>
  <dcterms:modified xsi:type="dcterms:W3CDTF">2022-08-01T15:17:03Z</dcterms:modified>
</cp:coreProperties>
</file>