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73" r:id="rId9"/>
    <p:sldId id="274" r:id="rId10"/>
    <p:sldId id="275" r:id="rId11"/>
    <p:sldId id="276" r:id="rId12"/>
    <p:sldId id="277" r:id="rId13"/>
    <p:sldId id="263" r:id="rId14"/>
    <p:sldId id="264" r:id="rId15"/>
    <p:sldId id="278" r:id="rId16"/>
    <p:sldId id="279" r:id="rId17"/>
    <p:sldId id="280" r:id="rId18"/>
    <p:sldId id="281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89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44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sha\Desktop\презентация по фин.грамотности\1626955311_13-kartinkin-com-p-fon-s-dengami-dlya-oformleniya-krasivo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60" y="-2"/>
            <a:ext cx="9157559" cy="686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196752"/>
            <a:ext cx="5470376" cy="1470025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детский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 10 г. Татарска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531" y="2420888"/>
            <a:ext cx="8424936" cy="175432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по финансовой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«Финансовый ринг»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64979" y="5157192"/>
            <a:ext cx="928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</a:t>
            </a:r>
            <a:r>
              <a:rPr lang="ru-RU" b="1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6024" y="42075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квалификационной категории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Червякова О.Я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746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Правильный ответ: </a:t>
            </a:r>
            <a:r>
              <a:rPr lang="ru-RU" sz="3200" b="1" dirty="0" smtClean="0">
                <a:solidFill>
                  <a:srgbClr val="FF0000"/>
                </a:solidFill>
              </a:rPr>
              <a:t>Архангельск</a:t>
            </a:r>
            <a:endParaRPr lang="ru-RU" sz="3200" b="1" dirty="0"/>
          </a:p>
        </p:txBody>
      </p:sp>
      <p:pic>
        <p:nvPicPr>
          <p:cNvPr id="4" name="Объект 3" descr="Достопримечательности на купюрах — Суточно.ру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41" y="1600200"/>
            <a:ext cx="67363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02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Правильный ответ: </a:t>
            </a:r>
            <a:r>
              <a:rPr lang="ru-RU" sz="3200" b="1" dirty="0" smtClean="0">
                <a:solidFill>
                  <a:srgbClr val="FF0000"/>
                </a:solidFill>
              </a:rPr>
              <a:t>Ярославль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Достопримечательности на купюрах — Суточно.ру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41" y="1600200"/>
            <a:ext cx="67363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47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Правильный ответ: </a:t>
            </a:r>
            <a:r>
              <a:rPr lang="ru-RU" sz="3200" b="1" dirty="0" smtClean="0">
                <a:solidFill>
                  <a:srgbClr val="FF0000"/>
                </a:solidFill>
              </a:rPr>
              <a:t>Хабаровск</a:t>
            </a:r>
            <a:endParaRPr lang="ru-RU" sz="3200" b="1" dirty="0"/>
          </a:p>
        </p:txBody>
      </p:sp>
      <p:pic>
        <p:nvPicPr>
          <p:cNvPr id="4" name="Объект 3" descr="Достопримечательности на купюрах — Суточно.ру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41" y="1600200"/>
            <a:ext cx="67363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559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669674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«Семейная копилка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Ежемесячный доход семьи, состоящей из мамы, папы и сына, составляет 60000 руб. Из этих денег 1/6 часть они тратят на покупку продуктов питания, 1/12 часть – на оплату коммунальных платежей, еще 4000 рублей на оплату образования ребенка и 1/4 часть они оставляют на непредвиденные расходы. Оставшиеся деньги они откладывают на отпуск. Сколько месяцев они должны копить, если путевки на троих стоят 78 000 рублей?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0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6780995" cy="489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месяца семья должна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купить путевки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60000 × 1 / 6 = 10000 (руб.) – затраты на покупку продуктов питания.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60000 × 1 / 12 = 5000 (руб.) – затраты на оплату коммунальных услуг.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60000 × 1 / 4 = 15000 (руб.) – оплата непредвиденных расходов.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10000 + 5000 + 15000 + 4000 = 34000 (руб.) – ежемесячные расходы.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60000 – 34000 = 26000 (руб.) – ежемесячный остаток.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78000 / 26000 = 3 (мес.)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7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Сектор: ребусы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77686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68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6328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469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41682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933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6328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082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1656184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«Мысли мудрых»</a:t>
            </a:r>
            <a:b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Замените цифры буквами по номеру в алфавите, чтобы получить изречение известного человека. Объясните полученную фразу.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53261"/>
            <a:ext cx="568863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8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sha\Desktop\презентация по фин.грамотности\1625244649_42-kartinkin-com-p-fon-finansovaya-gramotnost-dlya-doshkolnik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69" y="6879"/>
            <a:ext cx="9222900" cy="6858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16832"/>
            <a:ext cx="6623720" cy="40324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1.Формирование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разумного финансового поведения и ответственного отношения к личным финансам.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2.Пробуждение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финансовой грамотности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3.Сплочение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 участников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4.Развитие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умений быстрого и правильного нахождения и принятия решений в ходе игры.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делятся на две команды.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5496" y="908720"/>
            <a:ext cx="7056784" cy="120032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совершенствование профессиональных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компетенций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в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финансовой грамотности.</a:t>
            </a:r>
          </a:p>
        </p:txBody>
      </p:sp>
    </p:spTree>
    <p:extLst>
      <p:ext uri="{BB962C8B-B14F-4D97-AF65-F5344CB8AC3E}">
        <p14:creationId xmlns:p14="http://schemas.microsoft.com/office/powerpoint/2010/main" val="42735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6480720" cy="4824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«Нельзя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гоняться за деньгами — нужно идти им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навстречу.»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Аристотель </a:t>
            </a:r>
            <a:r>
              <a:rPr lang="ru-RU" sz="3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Онассис</a:t>
            </a:r>
            <a:endParaRPr lang="ru-RU" sz="3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Высказывание затрагивает вопрос значения и использования денег. По мнению автора, никакой пользы от долгого и кропотливого складывания и накопления богатства нет, выгода возможна лишь при использовании, то есть выпуске его в оборот.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16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6480720" cy="49685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«Задача»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копилке у Лизы лежало семь монет достоинством 2 рубля, три купюры по 10 рублей 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рубля монетами по 5, 10 и 50 копеек. Сколько денег у Лизы, если посчитать все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накопленные средства девочки и перевести их в копейки ? (Ответ запишите в копейках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года Буратино положил в банк 2,5 миллиона золотых. Какую сумму Буратино получит через год, если банк выплачивает 4% годовых?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6840760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задачу 1: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7 × 2 = 14 (руб.)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монетами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2 рубля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3 × 10 = 30 (руб.)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купюрами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10 рублей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14 + 30 + 4 = 48 (руб.)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денег в копилке Лизы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 одном рубле 100 коп.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× 100 = 4800 коп. – лежало в копилке 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Лизы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4800 копеек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задачу 2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2 500 000 / 100 = 25 000 золотых – начисляется с каждого процента по вкладу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25 000 × 4 = 100 000 золотых – начислено процентов на весь вклад Буратино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2 500 000 + 100 000 = 2 600 000 золотых. 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2,6 млн золотых – сумма, полученная Буратино по вкладу через 1 год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«Налоги»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какие налоги относятся к федеральным (Ф), какие - к региональным (Р), а какие – к местным (М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649099"/>
              </p:ext>
            </p:extLst>
          </p:nvPr>
        </p:nvGraphicFramePr>
        <p:xfrm>
          <a:off x="467544" y="1484784"/>
          <a:ext cx="5472608" cy="4358640"/>
        </p:xfrm>
        <a:graphic>
          <a:graphicData uri="http://schemas.openxmlformats.org/drawingml/2006/table">
            <a:tbl>
              <a:tblPr firstRow="1" firstCol="1" bandRow="1"/>
              <a:tblGrid>
                <a:gridCol w="4123900"/>
                <a:gridCol w="1348708"/>
              </a:tblGrid>
              <a:tr h="38095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добавленную стоимость (НДС);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5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Земельный налог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5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игорный бизнес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5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Акцизный налог;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5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лиц;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5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 физических лиц.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5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прибыль предприятий;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5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добычу полезных ископаемых;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5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Транспортный налог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95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Водный налог;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87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246362"/>
              </p:ext>
            </p:extLst>
          </p:nvPr>
        </p:nvGraphicFramePr>
        <p:xfrm>
          <a:off x="323528" y="908720"/>
          <a:ext cx="5686843" cy="4597967"/>
        </p:xfrm>
        <a:graphic>
          <a:graphicData uri="http://schemas.openxmlformats.org/drawingml/2006/table">
            <a:tbl>
              <a:tblPr firstRow="1" firstCol="1" bandRow="1"/>
              <a:tblGrid>
                <a:gridCol w="4247376"/>
                <a:gridCol w="1439467"/>
              </a:tblGrid>
              <a:tr h="41799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добавленную стоимость (НДС);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9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Земельный налог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Местный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9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игорный бизнес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Региональный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9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Акцизный налог;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9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лиц;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9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 физических лиц.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Местный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9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прибыль предприятий;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9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добычу полезных ископаемых;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9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Транспортный налог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региональный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9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Водный налог;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9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2878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  <a:solidFill>
            <a:schemeClr val="accent6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 «Реклама</a:t>
            </a:r>
            <a:r>
              <a:rPr lang="ru-RU" sz="39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9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давно известно, что «реклама двигатель прогресса»!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магазине  залежался некоторый товар, который вам нужно успешно продать. Для этого вам, конечно, нужно придумать удачный рекламный ход, чтобы ваш товар захотели купить. Вспомните мультфильм «Как  старик корову продавал?»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рекламирует товар, а остальные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отгадывают.)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sha\Desktop\презентация по фин.грамотности\1610226555_11-p-fon-dlya-prezentatsii-finansovoi-gramotnos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6300192" cy="475252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Вступительное слово: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затрагивают все сферы жизни современного человека, а финансовая грамотность стала необходимым жизненным навыком, как умение читать и писать.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Финансовую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определить как способность принимать обоснованные решения и совершать эффективные действия в сферах, имеющих отношение к управлению финансами, для реализации жизненных целей и планов в текущий момент и будущие периоды.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66" y="908720"/>
            <a:ext cx="6192688" cy="4824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способность вести учет всех поступлений и расходов, умение распоряжаться денежными ресурсами, планировать будущее, делать выбор соответствующего финансового инструмента, создавать сбережения, чтобы обеспечить будущее и быть готовыми к нежелательным ситуациям.   </a:t>
            </a:r>
          </a:p>
          <a:p>
            <a:pPr marL="0" indent="0">
              <a:buNone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сложная сфера, предполагающая понимание ключевых финансовых понятий и использование этой информации для принятия разумных решений, способствующих экономической безопасности и благосостоянию людей. </a:t>
            </a:r>
          </a:p>
          <a:p>
            <a:pPr marL="0" indent="0">
              <a:buNone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возможность управлять своим финансовым благополучием, строить долгосрочные планы и добиваться успеха.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1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3888432"/>
          </a:xfrm>
          <a:solidFill>
            <a:schemeClr val="accent6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две команды. Одна из них – «Рублики», другая «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Еврики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нескольких этапов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(задания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обеим командам даются одинаковые).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выполнившая задание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правильно, получает денежки, та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команда, которая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набирает большее количество денег выигрывает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5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6912768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«Деньги»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Командам раздаются карточки. Нужно найти соответствие. Достопримечательности какого города изображены на российской купюре достоинством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Десять рублей?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Пятьдесят рублей?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 рублей?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Пятьсот рублей?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Тысяча рублей?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тысяч рублей?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b="1" dirty="0">
                <a:solidFill>
                  <a:srgbClr val="FF0000"/>
                </a:solidFill>
              </a:rPr>
              <a:t>Красноярск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Достопримечательности на купюрах — Суточно.р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433512"/>
            <a:ext cx="5940425" cy="399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Правильный ответ</a:t>
            </a:r>
            <a:r>
              <a:rPr lang="ru-RU" sz="3200" dirty="0" smtClean="0"/>
              <a:t>: </a:t>
            </a:r>
            <a:r>
              <a:rPr lang="ru-RU" sz="3200" b="1" dirty="0" smtClean="0">
                <a:solidFill>
                  <a:srgbClr val="FF0000"/>
                </a:solidFill>
              </a:rPr>
              <a:t>Санкт -Петербург</a:t>
            </a:r>
            <a:endParaRPr lang="ru-RU" sz="3200" b="1" dirty="0"/>
          </a:p>
        </p:txBody>
      </p:sp>
      <p:pic>
        <p:nvPicPr>
          <p:cNvPr id="4" name="Объект 3" descr="Достопримечательности на купюрах — Суточно.ру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41" y="1600200"/>
            <a:ext cx="67363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62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Правильный ответ: </a:t>
            </a:r>
            <a:r>
              <a:rPr lang="ru-RU" sz="3200" b="1" dirty="0" smtClean="0">
                <a:solidFill>
                  <a:srgbClr val="FF0000"/>
                </a:solidFill>
              </a:rPr>
              <a:t>Москва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Достопримечательности на купюрах — Суточно.ру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41" y="1600200"/>
            <a:ext cx="67363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289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837</Words>
  <Application>Microsoft Office PowerPoint</Application>
  <PresentationFormat>Экран (4:3)</PresentationFormat>
  <Paragraphs>155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муниципальное казенное  дошкольное образовательное  учреждение детский сад № 10 г. Татарска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Правильный ответ: Санкт -Петербург</vt:lpstr>
      <vt:lpstr>Правильный ответ: Москва</vt:lpstr>
      <vt:lpstr>Правильный ответ: Архангельск</vt:lpstr>
      <vt:lpstr>Правильный ответ: Ярославль</vt:lpstr>
      <vt:lpstr>Правильный ответ: Хабаровск</vt:lpstr>
      <vt:lpstr>Презентация PowerPoint</vt:lpstr>
      <vt:lpstr>Презентация PowerPoint</vt:lpstr>
      <vt:lpstr>Сектор: ребусы</vt:lpstr>
      <vt:lpstr>Презентация PowerPoint</vt:lpstr>
      <vt:lpstr>Презентация PowerPoint</vt:lpstr>
      <vt:lpstr>Презентация PowerPoint</vt:lpstr>
      <vt:lpstr>Сектор «Мысли мудрых» Замените цифры буквами по номеру в алфавите, чтобы получить изречение известного человека. Объясните полученную фразу.</vt:lpstr>
      <vt:lpstr>Презентация PowerPoint</vt:lpstr>
      <vt:lpstr>Презентация PowerPoint</vt:lpstr>
      <vt:lpstr>Презентация PowerPoint</vt:lpstr>
      <vt:lpstr>Сектор «Налоги» Определите, какие налоги относятся к федеральным (Ф), какие - к региональным (Р), а какие – к местным (М).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cp:lastModifiedBy>User</cp:lastModifiedBy>
  <cp:revision>24</cp:revision>
  <dcterms:created xsi:type="dcterms:W3CDTF">2022-04-10T14:08:50Z</dcterms:created>
  <dcterms:modified xsi:type="dcterms:W3CDTF">2022-04-12T11:30:22Z</dcterms:modified>
</cp:coreProperties>
</file>