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7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4" r:id="rId17"/>
    <p:sldId id="275" r:id="rId18"/>
    <p:sldId id="276" r:id="rId19"/>
    <p:sldId id="277" r:id="rId20"/>
    <p:sldId id="279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99CFF7-0499-4D83-BE44-4CCFBEEC8796}" type="doc">
      <dgm:prSet loTypeId="urn:microsoft.com/office/officeart/2005/8/layout/hList1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8D945C52-B8B3-4E53-8242-2A632C935195}" type="pres">
      <dgm:prSet presAssocID="{C399CFF7-0499-4D83-BE44-4CCFBEEC879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CCE8AA4-CAD5-43C1-B89F-A693308D493F}" type="presOf" srcId="{C399CFF7-0499-4D83-BE44-4CCFBEEC8796}" destId="{8D945C52-B8B3-4E53-8242-2A632C935195}" srcOrd="0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8203A34-D542-4821-9BA5-BEC7C6352C05}" type="doc">
      <dgm:prSet loTypeId="urn:microsoft.com/office/officeart/2005/8/layout/vList2" loCatId="list" qsTypeId="urn:microsoft.com/office/officeart/2005/8/quickstyle/simple2" qsCatId="simple" csTypeId="urn:microsoft.com/office/officeart/2005/8/colors/accent2_5" csCatId="accent2"/>
      <dgm:spPr/>
      <dgm:t>
        <a:bodyPr/>
        <a:lstStyle/>
        <a:p>
          <a:endParaRPr lang="ru-RU"/>
        </a:p>
      </dgm:t>
    </dgm:pt>
    <dgm:pt modelId="{7C979D2F-F8B1-4DE2-986D-FB276314F0DD}">
      <dgm:prSet custT="1"/>
      <dgm:spPr/>
      <dgm:t>
        <a:bodyPr/>
        <a:lstStyle/>
        <a:p>
          <a:pPr algn="ctr" rtl="0"/>
          <a:r>
            <a:rPr lang="ru-RU" sz="2800" b="1" i="1" dirty="0" smtClean="0">
              <a:latin typeface="+mj-lt"/>
            </a:rPr>
            <a:t>эксперимент как поиск ответов на детские вопросы</a:t>
          </a:r>
          <a:endParaRPr lang="ru-RU" sz="2800" b="1" i="1" dirty="0">
            <a:latin typeface="+mj-lt"/>
          </a:endParaRPr>
        </a:p>
      </dgm:t>
    </dgm:pt>
    <dgm:pt modelId="{295C7AF6-8720-428F-8D6B-4EF7901B3C9D}" type="parTrans" cxnId="{6DAE2E82-8254-4391-8EE2-B97C8EAEEBBF}">
      <dgm:prSet/>
      <dgm:spPr/>
      <dgm:t>
        <a:bodyPr/>
        <a:lstStyle/>
        <a:p>
          <a:endParaRPr lang="ru-RU"/>
        </a:p>
      </dgm:t>
    </dgm:pt>
    <dgm:pt modelId="{D9B5044D-26ED-4B31-9030-CC293D9AA160}" type="sibTrans" cxnId="{6DAE2E82-8254-4391-8EE2-B97C8EAEEBBF}">
      <dgm:prSet/>
      <dgm:spPr/>
      <dgm:t>
        <a:bodyPr/>
        <a:lstStyle/>
        <a:p>
          <a:endParaRPr lang="ru-RU"/>
        </a:p>
      </dgm:t>
    </dgm:pt>
    <dgm:pt modelId="{8D6A1AC4-4462-4DF8-8950-91F06EDA4C7D}" type="pres">
      <dgm:prSet presAssocID="{58203A34-D542-4821-9BA5-BEC7C6352C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97B425-1188-43C0-9D83-9D358E29DD33}" type="pres">
      <dgm:prSet presAssocID="{7C979D2F-F8B1-4DE2-986D-FB276314F0DD}" presName="parentText" presStyleLbl="node1" presStyleIdx="0" presStyleCnt="1" custLinFactNeighborX="-3810" custLinFactNeighborY="-417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AE2E82-8254-4391-8EE2-B97C8EAEEBBF}" srcId="{58203A34-D542-4821-9BA5-BEC7C6352C05}" destId="{7C979D2F-F8B1-4DE2-986D-FB276314F0DD}" srcOrd="0" destOrd="0" parTransId="{295C7AF6-8720-428F-8D6B-4EF7901B3C9D}" sibTransId="{D9B5044D-26ED-4B31-9030-CC293D9AA160}"/>
    <dgm:cxn modelId="{BC47AB49-3168-40E3-A3C7-5B1487194455}" type="presOf" srcId="{7C979D2F-F8B1-4DE2-986D-FB276314F0DD}" destId="{B797B425-1188-43C0-9D83-9D358E29DD33}" srcOrd="0" destOrd="0" presId="urn:microsoft.com/office/officeart/2005/8/layout/vList2"/>
    <dgm:cxn modelId="{B1E6B35D-F517-42E7-94AD-AC54CFCAA258}" type="presOf" srcId="{58203A34-D542-4821-9BA5-BEC7C6352C05}" destId="{8D6A1AC4-4462-4DF8-8950-91F06EDA4C7D}" srcOrd="0" destOrd="0" presId="urn:microsoft.com/office/officeart/2005/8/layout/vList2"/>
    <dgm:cxn modelId="{2247AB6D-A162-4B50-B357-A225E5150163}" type="presParOf" srcId="{8D6A1AC4-4462-4DF8-8950-91F06EDA4C7D}" destId="{B797B425-1188-43C0-9D83-9D358E29DD3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A184BDE-C10A-4B6A-994C-276CCFD5E06A}" type="doc">
      <dgm:prSet loTypeId="urn:microsoft.com/office/officeart/2005/8/layout/vList2" loCatId="list" qsTypeId="urn:microsoft.com/office/officeart/2005/8/quickstyle/simple2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50180968-4BAF-4D69-BAE5-BEFED1F6A008}">
      <dgm:prSet/>
      <dgm:spPr/>
      <dgm:t>
        <a:bodyPr/>
        <a:lstStyle/>
        <a:p>
          <a:pPr algn="ctr" rtl="0"/>
          <a:r>
            <a:rPr lang="ru-RU" b="1" i="1" dirty="0" smtClean="0">
              <a:latin typeface="+mj-lt"/>
            </a:rPr>
            <a:t>доступность – требует учёта особенностей развития детей, анализа материала с точки зрения его возможного усвоения</a:t>
          </a:r>
          <a:endParaRPr lang="ru-RU" b="1" i="1" dirty="0">
            <a:latin typeface="+mj-lt"/>
          </a:endParaRPr>
        </a:p>
      </dgm:t>
    </dgm:pt>
    <dgm:pt modelId="{2CE7A258-904C-4863-851B-39B045F9006C}" type="parTrans" cxnId="{226CA4EB-3651-4C93-9A83-FB6C9C48C51C}">
      <dgm:prSet/>
      <dgm:spPr/>
      <dgm:t>
        <a:bodyPr/>
        <a:lstStyle/>
        <a:p>
          <a:endParaRPr lang="ru-RU"/>
        </a:p>
      </dgm:t>
    </dgm:pt>
    <dgm:pt modelId="{E29A3D07-E06B-459A-A223-D84E2CB5AC86}" type="sibTrans" cxnId="{226CA4EB-3651-4C93-9A83-FB6C9C48C51C}">
      <dgm:prSet/>
      <dgm:spPr/>
      <dgm:t>
        <a:bodyPr/>
        <a:lstStyle/>
        <a:p>
          <a:endParaRPr lang="ru-RU"/>
        </a:p>
      </dgm:t>
    </dgm:pt>
    <dgm:pt modelId="{645793C2-8EA6-4675-AF92-1DEF375D25B1}" type="pres">
      <dgm:prSet presAssocID="{9A184BDE-C10A-4B6A-994C-276CCFD5E0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2134C8-6D08-4977-BCE4-C0FB62BAE1A7}" type="pres">
      <dgm:prSet presAssocID="{50180968-4BAF-4D69-BAE5-BEFED1F6A008}" presName="parentText" presStyleLbl="node1" presStyleIdx="0" presStyleCnt="1" custScaleY="1210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6CA4EB-3651-4C93-9A83-FB6C9C48C51C}" srcId="{9A184BDE-C10A-4B6A-994C-276CCFD5E06A}" destId="{50180968-4BAF-4D69-BAE5-BEFED1F6A008}" srcOrd="0" destOrd="0" parTransId="{2CE7A258-904C-4863-851B-39B045F9006C}" sibTransId="{E29A3D07-E06B-459A-A223-D84E2CB5AC86}"/>
    <dgm:cxn modelId="{8A8805CF-F574-4C9D-B0E7-27AFA0AF6AE0}" type="presOf" srcId="{50180968-4BAF-4D69-BAE5-BEFED1F6A008}" destId="{932134C8-6D08-4977-BCE4-C0FB62BAE1A7}" srcOrd="0" destOrd="0" presId="urn:microsoft.com/office/officeart/2005/8/layout/vList2"/>
    <dgm:cxn modelId="{E98633B0-9706-432B-A687-E76E48CCECBD}" type="presOf" srcId="{9A184BDE-C10A-4B6A-994C-276CCFD5E06A}" destId="{645793C2-8EA6-4675-AF92-1DEF375D25B1}" srcOrd="0" destOrd="0" presId="urn:microsoft.com/office/officeart/2005/8/layout/vList2"/>
    <dgm:cxn modelId="{E9C366D0-B58A-40CC-BB19-24502A151202}" type="presParOf" srcId="{645793C2-8EA6-4675-AF92-1DEF375D25B1}" destId="{932134C8-6D08-4977-BCE4-C0FB62BAE1A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6AD0C60-3DE0-4838-A8CB-728B6024F29F}" type="doc">
      <dgm:prSet loTypeId="urn:microsoft.com/office/officeart/2005/8/layout/vList2" loCatId="list" qsTypeId="urn:microsoft.com/office/officeart/2005/8/quickstyle/simple2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1E3723F4-7DFB-4BA9-865D-9BD2DE41F567}">
      <dgm:prSet custT="1"/>
      <dgm:spPr/>
      <dgm:t>
        <a:bodyPr/>
        <a:lstStyle/>
        <a:p>
          <a:pPr algn="ctr" rtl="0"/>
          <a:r>
            <a:rPr lang="ru-RU" sz="2400" b="1" i="1" dirty="0" smtClean="0">
              <a:latin typeface="+mj-lt"/>
            </a:rPr>
            <a:t>систематичность – прочность усвоения программного материала зависит от повторности непосредственно-образовательной деятельности</a:t>
          </a:r>
          <a:endParaRPr lang="ru-RU" sz="2400" b="1" i="1" dirty="0">
            <a:latin typeface="+mj-lt"/>
          </a:endParaRPr>
        </a:p>
      </dgm:t>
    </dgm:pt>
    <dgm:pt modelId="{79737DF1-91F7-47B7-85CD-CF152A15F467}" type="parTrans" cxnId="{1ED81CC8-B7CD-4DC0-9175-6CAD49AFD81E}">
      <dgm:prSet/>
      <dgm:spPr/>
      <dgm:t>
        <a:bodyPr/>
        <a:lstStyle/>
        <a:p>
          <a:endParaRPr lang="ru-RU"/>
        </a:p>
      </dgm:t>
    </dgm:pt>
    <dgm:pt modelId="{A683ED2E-9B1F-4B9A-AA3A-058B2A97F796}" type="sibTrans" cxnId="{1ED81CC8-B7CD-4DC0-9175-6CAD49AFD81E}">
      <dgm:prSet/>
      <dgm:spPr/>
      <dgm:t>
        <a:bodyPr/>
        <a:lstStyle/>
        <a:p>
          <a:endParaRPr lang="ru-RU"/>
        </a:p>
      </dgm:t>
    </dgm:pt>
    <dgm:pt modelId="{5C95C61F-3847-4290-9746-5EC054344F4A}" type="pres">
      <dgm:prSet presAssocID="{16AD0C60-3DE0-4838-A8CB-728B6024F2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FDF772-0D96-410B-BF5D-E93BA242248D}" type="pres">
      <dgm:prSet presAssocID="{1E3723F4-7DFB-4BA9-865D-9BD2DE41F567}" presName="parentText" presStyleLbl="node1" presStyleIdx="0" presStyleCnt="1" custScaleX="95441" custScaleY="590385" custLinFactY="-3208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9AF2A1-B1C6-4EDF-97F1-CDB38564C400}" type="presOf" srcId="{1E3723F4-7DFB-4BA9-865D-9BD2DE41F567}" destId="{ACFDF772-0D96-410B-BF5D-E93BA242248D}" srcOrd="0" destOrd="0" presId="urn:microsoft.com/office/officeart/2005/8/layout/vList2"/>
    <dgm:cxn modelId="{1ED81CC8-B7CD-4DC0-9175-6CAD49AFD81E}" srcId="{16AD0C60-3DE0-4838-A8CB-728B6024F29F}" destId="{1E3723F4-7DFB-4BA9-865D-9BD2DE41F567}" srcOrd="0" destOrd="0" parTransId="{79737DF1-91F7-47B7-85CD-CF152A15F467}" sibTransId="{A683ED2E-9B1F-4B9A-AA3A-058B2A97F796}"/>
    <dgm:cxn modelId="{D130DA52-0D38-49DF-8634-4013FB0F0DCD}" type="presOf" srcId="{16AD0C60-3DE0-4838-A8CB-728B6024F29F}" destId="{5C95C61F-3847-4290-9746-5EC054344F4A}" srcOrd="0" destOrd="0" presId="urn:microsoft.com/office/officeart/2005/8/layout/vList2"/>
    <dgm:cxn modelId="{25ABD967-E6A3-4902-8085-54FB4D52A897}" type="presParOf" srcId="{5C95C61F-3847-4290-9746-5EC054344F4A}" destId="{ACFDF772-0D96-410B-BF5D-E93BA242248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D054042-6EDB-4DD6-92B7-B8A05DBB7A55}" type="doc">
      <dgm:prSet loTypeId="urn:microsoft.com/office/officeart/2005/8/layout/vList2" loCatId="list" qsTypeId="urn:microsoft.com/office/officeart/2005/8/quickstyle/simple2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0A99CE04-7823-4F15-9A1F-43164210E868}">
      <dgm:prSet/>
      <dgm:spPr/>
      <dgm:t>
        <a:bodyPr/>
        <a:lstStyle/>
        <a:p>
          <a:pPr algn="ctr" rtl="0"/>
          <a:r>
            <a:rPr lang="ru-RU" b="1" i="1" dirty="0" smtClean="0">
              <a:latin typeface="+mj-lt"/>
            </a:rPr>
            <a:t>последовательность и постепенность использования материала для эксперимента от простого к более сложному</a:t>
          </a:r>
          <a:endParaRPr lang="ru-RU" b="1" i="1" dirty="0">
            <a:latin typeface="+mj-lt"/>
          </a:endParaRPr>
        </a:p>
      </dgm:t>
    </dgm:pt>
    <dgm:pt modelId="{336ED90E-50F8-4D05-9D16-611017A2AF23}" type="parTrans" cxnId="{1D7576A6-55AF-44E1-B968-74185FA9950A}">
      <dgm:prSet/>
      <dgm:spPr/>
      <dgm:t>
        <a:bodyPr/>
        <a:lstStyle/>
        <a:p>
          <a:endParaRPr lang="ru-RU"/>
        </a:p>
      </dgm:t>
    </dgm:pt>
    <dgm:pt modelId="{28DFC366-6EE8-4178-A35D-54F50BDAD0E4}" type="sibTrans" cxnId="{1D7576A6-55AF-44E1-B968-74185FA9950A}">
      <dgm:prSet/>
      <dgm:spPr/>
      <dgm:t>
        <a:bodyPr/>
        <a:lstStyle/>
        <a:p>
          <a:endParaRPr lang="ru-RU"/>
        </a:p>
      </dgm:t>
    </dgm:pt>
    <dgm:pt modelId="{8240E131-40E3-4E1D-8EC0-9A8ED36366A7}" type="pres">
      <dgm:prSet presAssocID="{CD054042-6EDB-4DD6-92B7-B8A05DBB7A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3434EC-06C0-4F08-9354-A24E17A8D541}" type="pres">
      <dgm:prSet presAssocID="{0A99CE04-7823-4F15-9A1F-43164210E868}" presName="parentText" presStyleLbl="node1" presStyleIdx="0" presStyleCnt="1" custScaleY="118246" custLinFactNeighborX="-400" custLinFactNeighborY="263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7576A6-55AF-44E1-B968-74185FA9950A}" srcId="{CD054042-6EDB-4DD6-92B7-B8A05DBB7A55}" destId="{0A99CE04-7823-4F15-9A1F-43164210E868}" srcOrd="0" destOrd="0" parTransId="{336ED90E-50F8-4D05-9D16-611017A2AF23}" sibTransId="{28DFC366-6EE8-4178-A35D-54F50BDAD0E4}"/>
    <dgm:cxn modelId="{0E381089-29EA-4A4C-A2BB-2D06A62F264C}" type="presOf" srcId="{CD054042-6EDB-4DD6-92B7-B8A05DBB7A55}" destId="{8240E131-40E3-4E1D-8EC0-9A8ED36366A7}" srcOrd="0" destOrd="0" presId="urn:microsoft.com/office/officeart/2005/8/layout/vList2"/>
    <dgm:cxn modelId="{E410D4C7-7781-4DE6-B798-2A79D1087B42}" type="presOf" srcId="{0A99CE04-7823-4F15-9A1F-43164210E868}" destId="{BD3434EC-06C0-4F08-9354-A24E17A8D541}" srcOrd="0" destOrd="0" presId="urn:microsoft.com/office/officeart/2005/8/layout/vList2"/>
    <dgm:cxn modelId="{80090CE1-A684-4053-BDFA-33A6D87ABC84}" type="presParOf" srcId="{8240E131-40E3-4E1D-8EC0-9A8ED36366A7}" destId="{BD3434EC-06C0-4F08-9354-A24E17A8D54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917DC60-A8AA-4249-81F6-555167D13732}" type="doc">
      <dgm:prSet loTypeId="urn:microsoft.com/office/officeart/2005/8/layout/vList2" loCatId="list" qsTypeId="urn:microsoft.com/office/officeart/2005/8/quickstyle/simple2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8CD77A34-58F5-4920-8D18-4EF7BB833136}">
      <dgm:prSet/>
      <dgm:spPr/>
      <dgm:t>
        <a:bodyPr/>
        <a:lstStyle/>
        <a:p>
          <a:pPr algn="ctr" rtl="0"/>
          <a:r>
            <a:rPr lang="ru-RU" b="1" i="1" dirty="0" smtClean="0">
              <a:latin typeface="+mj-lt"/>
            </a:rPr>
            <a:t>наглядные – показ и анализ объекта  позволяет замечать конкретные признаки предмета</a:t>
          </a:r>
          <a:endParaRPr lang="ru-RU" b="1" i="1" dirty="0">
            <a:latin typeface="+mj-lt"/>
          </a:endParaRPr>
        </a:p>
      </dgm:t>
    </dgm:pt>
    <dgm:pt modelId="{58EF477A-9FF0-4956-A613-B293F4DD7D44}" type="parTrans" cxnId="{AE05B15A-AC84-4523-BB43-3CE4A1042A61}">
      <dgm:prSet/>
      <dgm:spPr/>
      <dgm:t>
        <a:bodyPr/>
        <a:lstStyle/>
        <a:p>
          <a:endParaRPr lang="ru-RU"/>
        </a:p>
      </dgm:t>
    </dgm:pt>
    <dgm:pt modelId="{1CA3A3BE-E11C-476B-863B-89E40C09B60C}" type="sibTrans" cxnId="{AE05B15A-AC84-4523-BB43-3CE4A1042A61}">
      <dgm:prSet/>
      <dgm:spPr/>
      <dgm:t>
        <a:bodyPr/>
        <a:lstStyle/>
        <a:p>
          <a:endParaRPr lang="ru-RU"/>
        </a:p>
      </dgm:t>
    </dgm:pt>
    <dgm:pt modelId="{DC5B68BE-A24D-481A-AEC5-1B9D9E8DA1C7}" type="pres">
      <dgm:prSet presAssocID="{8917DC60-A8AA-4249-81F6-555167D137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EAD574-6799-4D8C-B449-95C126528BA8}" type="pres">
      <dgm:prSet presAssocID="{8CD77A34-58F5-4920-8D18-4EF7BB833136}" presName="parentText" presStyleLbl="node1" presStyleIdx="0" presStyleCnt="1" custScaleY="138201" custLinFactNeighborY="-8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05B15A-AC84-4523-BB43-3CE4A1042A61}" srcId="{8917DC60-A8AA-4249-81F6-555167D13732}" destId="{8CD77A34-58F5-4920-8D18-4EF7BB833136}" srcOrd="0" destOrd="0" parTransId="{58EF477A-9FF0-4956-A613-B293F4DD7D44}" sibTransId="{1CA3A3BE-E11C-476B-863B-89E40C09B60C}"/>
    <dgm:cxn modelId="{07FB69F9-D314-498A-8C69-997FEE7028B9}" type="presOf" srcId="{8917DC60-A8AA-4249-81F6-555167D13732}" destId="{DC5B68BE-A24D-481A-AEC5-1B9D9E8DA1C7}" srcOrd="0" destOrd="0" presId="urn:microsoft.com/office/officeart/2005/8/layout/vList2"/>
    <dgm:cxn modelId="{8ACDEEB6-6064-4EBE-B830-51DE2702F4B1}" type="presOf" srcId="{8CD77A34-58F5-4920-8D18-4EF7BB833136}" destId="{63EAD574-6799-4D8C-B449-95C126528BA8}" srcOrd="0" destOrd="0" presId="urn:microsoft.com/office/officeart/2005/8/layout/vList2"/>
    <dgm:cxn modelId="{32EAB868-CEE0-4A44-9CE3-F1CF924D85FC}" type="presParOf" srcId="{DC5B68BE-A24D-481A-AEC5-1B9D9E8DA1C7}" destId="{63EAD574-6799-4D8C-B449-95C126528BA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90F14CA-7BA0-4759-8E34-C612C0BAB3F9}" type="doc">
      <dgm:prSet loTypeId="urn:microsoft.com/office/officeart/2005/8/layout/vList2" loCatId="list" qsTypeId="urn:microsoft.com/office/officeart/2005/8/quickstyle/simple2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AA2B6013-C4F9-4390-96CC-C58D16265231}">
      <dgm:prSet/>
      <dgm:spPr/>
      <dgm:t>
        <a:bodyPr/>
        <a:lstStyle/>
        <a:p>
          <a:pPr algn="ctr" rtl="0"/>
          <a:r>
            <a:rPr lang="ru-RU" b="1" i="1" dirty="0" smtClean="0"/>
            <a:t>практические – игры-драматизации, словесные игры, дидактические игры, которые помогают ощутить результат деятельности</a:t>
          </a:r>
          <a:endParaRPr lang="ru-RU" dirty="0"/>
        </a:p>
      </dgm:t>
    </dgm:pt>
    <dgm:pt modelId="{8C0D8671-3FE9-45A0-9F0A-18BE621B6307}" type="parTrans" cxnId="{2B5DBD2F-C7ED-4C4D-8673-3769EE6FBF91}">
      <dgm:prSet/>
      <dgm:spPr/>
      <dgm:t>
        <a:bodyPr/>
        <a:lstStyle/>
        <a:p>
          <a:endParaRPr lang="ru-RU"/>
        </a:p>
      </dgm:t>
    </dgm:pt>
    <dgm:pt modelId="{F1304ED3-9671-484A-9D9B-71C9DAD4493A}" type="sibTrans" cxnId="{2B5DBD2F-C7ED-4C4D-8673-3769EE6FBF91}">
      <dgm:prSet/>
      <dgm:spPr/>
      <dgm:t>
        <a:bodyPr/>
        <a:lstStyle/>
        <a:p>
          <a:endParaRPr lang="ru-RU"/>
        </a:p>
      </dgm:t>
    </dgm:pt>
    <dgm:pt modelId="{A1BBB054-0E37-4572-86B1-ABBF267D8C41}" type="pres">
      <dgm:prSet presAssocID="{D90F14CA-7BA0-4759-8E34-C612C0BAB3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3ED1A9-F7CD-4948-AF47-C42700F1599D}" type="pres">
      <dgm:prSet presAssocID="{AA2B6013-C4F9-4390-96CC-C58D16265231}" presName="parentText" presStyleLbl="node1" presStyleIdx="0" presStyleCnt="1" custScaleX="97649" custScaleY="112208" custLinFactNeighborX="1179" custLinFactNeighborY="-41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AAE9BC-E894-4A48-9FCD-00EDC7289760}" type="presOf" srcId="{AA2B6013-C4F9-4390-96CC-C58D16265231}" destId="{FF3ED1A9-F7CD-4948-AF47-C42700F1599D}" srcOrd="0" destOrd="0" presId="urn:microsoft.com/office/officeart/2005/8/layout/vList2"/>
    <dgm:cxn modelId="{2B5DBD2F-C7ED-4C4D-8673-3769EE6FBF91}" srcId="{D90F14CA-7BA0-4759-8E34-C612C0BAB3F9}" destId="{AA2B6013-C4F9-4390-96CC-C58D16265231}" srcOrd="0" destOrd="0" parTransId="{8C0D8671-3FE9-45A0-9F0A-18BE621B6307}" sibTransId="{F1304ED3-9671-484A-9D9B-71C9DAD4493A}"/>
    <dgm:cxn modelId="{027CF403-D101-4FE3-9DFF-36B2198B47DF}" type="presOf" srcId="{D90F14CA-7BA0-4759-8E34-C612C0BAB3F9}" destId="{A1BBB054-0E37-4572-86B1-ABBF267D8C41}" srcOrd="0" destOrd="0" presId="urn:microsoft.com/office/officeart/2005/8/layout/vList2"/>
    <dgm:cxn modelId="{E45F16E9-131D-4C73-8F36-B3070D48BCC9}" type="presParOf" srcId="{A1BBB054-0E37-4572-86B1-ABBF267D8C41}" destId="{FF3ED1A9-F7CD-4948-AF47-C42700F1599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DA87D05-0C25-43C8-A590-F597F33D558D}" type="doc">
      <dgm:prSet loTypeId="urn:microsoft.com/office/officeart/2005/8/layout/vList2" loCatId="list" qsTypeId="urn:microsoft.com/office/officeart/2005/8/quickstyle/simple2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EDC4B26F-43FE-4EB8-A877-D72F9BE6A41D}">
      <dgm:prSet custT="1"/>
      <dgm:spPr/>
      <dgm:t>
        <a:bodyPr/>
        <a:lstStyle/>
        <a:p>
          <a:pPr algn="ctr" rtl="0"/>
          <a:r>
            <a:rPr lang="ru-RU" sz="2000" b="1" i="1" dirty="0" smtClean="0"/>
            <a:t>вербальные – беседы, рассказы педагога позволяют понять правила игр, усвоить необходимые знания, отслеживать результат деятельности</a:t>
          </a:r>
          <a:endParaRPr lang="ru-RU" sz="2000" dirty="0"/>
        </a:p>
      </dgm:t>
    </dgm:pt>
    <dgm:pt modelId="{F3559574-A297-4807-97AB-A1ADFA5E33B1}" type="parTrans" cxnId="{494646EC-74CB-4959-9631-1C1EBA034E37}">
      <dgm:prSet/>
      <dgm:spPr/>
      <dgm:t>
        <a:bodyPr/>
        <a:lstStyle/>
        <a:p>
          <a:endParaRPr lang="ru-RU"/>
        </a:p>
      </dgm:t>
    </dgm:pt>
    <dgm:pt modelId="{6AD3B409-4BEC-4B52-924C-51BAA3290BED}" type="sibTrans" cxnId="{494646EC-74CB-4959-9631-1C1EBA034E37}">
      <dgm:prSet/>
      <dgm:spPr/>
      <dgm:t>
        <a:bodyPr/>
        <a:lstStyle/>
        <a:p>
          <a:endParaRPr lang="ru-RU"/>
        </a:p>
      </dgm:t>
    </dgm:pt>
    <dgm:pt modelId="{B3EF2EB5-5D0C-4429-B5AA-F60C13F563BE}" type="pres">
      <dgm:prSet presAssocID="{2DA87D05-0C25-43C8-A590-F597F33D55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085F9C-EFFD-46EF-BAF7-440FAA3F0E34}" type="pres">
      <dgm:prSet presAssocID="{EDC4B26F-43FE-4EB8-A877-D72F9BE6A41D}" presName="parentText" presStyleLbl="node1" presStyleIdx="0" presStyleCnt="1" custScaleX="97802" custScaleY="543397" custLinFactNeighborX="-24" custLinFactNeighborY="152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4646EC-74CB-4959-9631-1C1EBA034E37}" srcId="{2DA87D05-0C25-43C8-A590-F597F33D558D}" destId="{EDC4B26F-43FE-4EB8-A877-D72F9BE6A41D}" srcOrd="0" destOrd="0" parTransId="{F3559574-A297-4807-97AB-A1ADFA5E33B1}" sibTransId="{6AD3B409-4BEC-4B52-924C-51BAA3290BED}"/>
    <dgm:cxn modelId="{EB16E939-BE86-40F7-86B4-9A0801310625}" type="presOf" srcId="{EDC4B26F-43FE-4EB8-A877-D72F9BE6A41D}" destId="{EF085F9C-EFFD-46EF-BAF7-440FAA3F0E34}" srcOrd="0" destOrd="0" presId="urn:microsoft.com/office/officeart/2005/8/layout/vList2"/>
    <dgm:cxn modelId="{CF20D516-2429-4D37-A01E-9EC825E99C45}" type="presOf" srcId="{2DA87D05-0C25-43C8-A590-F597F33D558D}" destId="{B3EF2EB5-5D0C-4429-B5AA-F60C13F563BE}" srcOrd="0" destOrd="0" presId="urn:microsoft.com/office/officeart/2005/8/layout/vList2"/>
    <dgm:cxn modelId="{A73738F0-C52A-4464-B70F-2F7707E29C06}" type="presParOf" srcId="{B3EF2EB5-5D0C-4429-B5AA-F60C13F563BE}" destId="{EF085F9C-EFFD-46EF-BAF7-440FAA3F0E3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2A4756-4422-440D-9A43-E6CA4985D379}" type="doc">
      <dgm:prSet loTypeId="urn:microsoft.com/office/officeart/2005/8/layout/vList2" loCatId="list" qsTypeId="urn:microsoft.com/office/officeart/2005/8/quickstyle/simple2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18C95CE7-4D67-4A9E-9DB2-27027C013D49}">
      <dgm:prSet custT="1"/>
      <dgm:spPr/>
      <dgm:t>
        <a:bodyPr/>
        <a:lstStyle/>
        <a:p>
          <a:pPr algn="ctr" rtl="0"/>
          <a:r>
            <a:rPr lang="ru-RU" sz="2400" b="1" i="1" dirty="0" smtClean="0">
              <a:latin typeface="+mj-lt"/>
            </a:rPr>
            <a:t>сформировать познавательную активность детей дошкольного возраста через детское экспериментирование</a:t>
          </a:r>
          <a:endParaRPr lang="ru-RU" sz="2400" b="1" i="1" dirty="0">
            <a:latin typeface="+mj-lt"/>
          </a:endParaRPr>
        </a:p>
      </dgm:t>
    </dgm:pt>
    <dgm:pt modelId="{03BC09D8-3B08-41AC-9F62-17BA6DFFD498}" type="parTrans" cxnId="{2D6ACAA4-617C-4AAD-B312-07D39ECD2240}">
      <dgm:prSet/>
      <dgm:spPr/>
      <dgm:t>
        <a:bodyPr/>
        <a:lstStyle/>
        <a:p>
          <a:endParaRPr lang="ru-RU"/>
        </a:p>
      </dgm:t>
    </dgm:pt>
    <dgm:pt modelId="{8FE75823-07A4-4421-8D24-6068C82D53BF}" type="sibTrans" cxnId="{2D6ACAA4-617C-4AAD-B312-07D39ECD2240}">
      <dgm:prSet/>
      <dgm:spPr/>
      <dgm:t>
        <a:bodyPr/>
        <a:lstStyle/>
        <a:p>
          <a:endParaRPr lang="ru-RU"/>
        </a:p>
      </dgm:t>
    </dgm:pt>
    <dgm:pt modelId="{E6571A14-705B-45C6-A9D7-A2FCE039065E}" type="pres">
      <dgm:prSet presAssocID="{7E2A4756-4422-440D-9A43-E6CA4985D3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1BF8C3-4E3A-4821-BC03-8B845B59E637}" type="pres">
      <dgm:prSet presAssocID="{18C95CE7-4D67-4A9E-9DB2-27027C013D49}" presName="parentText" presStyleLbl="node1" presStyleIdx="0" presStyleCnt="1" custScaleX="99177" custScaleY="395592" custLinFactY="-200000" custLinFactNeighborX="10399" custLinFactNeighborY="-2301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768CC1-EB53-4E69-819E-2D08FD4EF09F}" type="presOf" srcId="{7E2A4756-4422-440D-9A43-E6CA4985D379}" destId="{E6571A14-705B-45C6-A9D7-A2FCE039065E}" srcOrd="0" destOrd="0" presId="urn:microsoft.com/office/officeart/2005/8/layout/vList2"/>
    <dgm:cxn modelId="{2D6ACAA4-617C-4AAD-B312-07D39ECD2240}" srcId="{7E2A4756-4422-440D-9A43-E6CA4985D379}" destId="{18C95CE7-4D67-4A9E-9DB2-27027C013D49}" srcOrd="0" destOrd="0" parTransId="{03BC09D8-3B08-41AC-9F62-17BA6DFFD498}" sibTransId="{8FE75823-07A4-4421-8D24-6068C82D53BF}"/>
    <dgm:cxn modelId="{36FCF70C-CE7B-4702-AC45-A7710AA64EB1}" type="presOf" srcId="{18C95CE7-4D67-4A9E-9DB2-27027C013D49}" destId="{C51BF8C3-4E3A-4821-BC03-8B845B59E637}" srcOrd="0" destOrd="0" presId="urn:microsoft.com/office/officeart/2005/8/layout/vList2"/>
    <dgm:cxn modelId="{100AB3AD-B5CE-4656-AC9D-E30E8FD2B8A1}" type="presParOf" srcId="{E6571A14-705B-45C6-A9D7-A2FCE039065E}" destId="{C51BF8C3-4E3A-4821-BC03-8B845B59E63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2A4756-4422-440D-9A43-E6CA4985D379}" type="doc">
      <dgm:prSet loTypeId="urn:microsoft.com/office/officeart/2005/8/layout/vList2" loCatId="list" qsTypeId="urn:microsoft.com/office/officeart/2005/8/quickstyle/simple2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599F1DD8-3CC5-41C4-8100-E91C4F852A91}">
      <dgm:prSet/>
      <dgm:spPr/>
      <dgm:t>
        <a:bodyPr/>
        <a:lstStyle/>
        <a:p>
          <a:pPr algn="ctr"/>
          <a:r>
            <a:rPr lang="ru-RU" b="1" i="1" dirty="0" smtClean="0">
              <a:latin typeface="+mj-lt"/>
            </a:rPr>
            <a:t>сформировать у детей разные способы познания, необходимые в эксперименте</a:t>
          </a:r>
          <a:endParaRPr lang="ru-RU" b="1" i="1" dirty="0">
            <a:latin typeface="+mj-lt"/>
          </a:endParaRPr>
        </a:p>
      </dgm:t>
    </dgm:pt>
    <dgm:pt modelId="{EA1AA4E3-989D-4535-8C4E-953614AEB47D}" type="parTrans" cxnId="{4188D3C9-4645-4BB9-B326-7C346102140A}">
      <dgm:prSet/>
      <dgm:spPr/>
      <dgm:t>
        <a:bodyPr/>
        <a:lstStyle/>
        <a:p>
          <a:endParaRPr lang="ru-RU"/>
        </a:p>
      </dgm:t>
    </dgm:pt>
    <dgm:pt modelId="{6E0D71E0-E37A-43B9-8797-0228644AE6BA}" type="sibTrans" cxnId="{4188D3C9-4645-4BB9-B326-7C346102140A}">
      <dgm:prSet/>
      <dgm:spPr/>
      <dgm:t>
        <a:bodyPr/>
        <a:lstStyle/>
        <a:p>
          <a:endParaRPr lang="ru-RU"/>
        </a:p>
      </dgm:t>
    </dgm:pt>
    <dgm:pt modelId="{E6571A14-705B-45C6-A9D7-A2FCE039065E}" type="pres">
      <dgm:prSet presAssocID="{7E2A4756-4422-440D-9A43-E6CA4985D3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B34EB3-B1B0-416D-906B-B118CC71EB43}" type="pres">
      <dgm:prSet presAssocID="{599F1DD8-3CC5-41C4-8100-E91C4F852A91}" presName="parentText" presStyleLbl="node1" presStyleIdx="0" presStyleCnt="1" custScaleY="107296" custLinFactY="-1725" custLinFactNeighborX="764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421CE2-EAE6-49D3-BD8E-29023A849042}" type="presOf" srcId="{599F1DD8-3CC5-41C4-8100-E91C4F852A91}" destId="{E2B34EB3-B1B0-416D-906B-B118CC71EB43}" srcOrd="0" destOrd="0" presId="urn:microsoft.com/office/officeart/2005/8/layout/vList2"/>
    <dgm:cxn modelId="{4188D3C9-4645-4BB9-B326-7C346102140A}" srcId="{7E2A4756-4422-440D-9A43-E6CA4985D379}" destId="{599F1DD8-3CC5-41C4-8100-E91C4F852A91}" srcOrd="0" destOrd="0" parTransId="{EA1AA4E3-989D-4535-8C4E-953614AEB47D}" sibTransId="{6E0D71E0-E37A-43B9-8797-0228644AE6BA}"/>
    <dgm:cxn modelId="{779DEFB9-964B-4CD3-BDA6-A42C0E54E1C5}" type="presOf" srcId="{7E2A4756-4422-440D-9A43-E6CA4985D379}" destId="{E6571A14-705B-45C6-A9D7-A2FCE039065E}" srcOrd="0" destOrd="0" presId="urn:microsoft.com/office/officeart/2005/8/layout/vList2"/>
    <dgm:cxn modelId="{D7BFCB79-931F-415F-8B38-801557D6AE58}" type="presParOf" srcId="{E6571A14-705B-45C6-A9D7-A2FCE039065E}" destId="{E2B34EB3-B1B0-416D-906B-B118CC71EB4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74C15A-7E4D-4DF5-8FC1-F39DBAAB1E15}" type="doc">
      <dgm:prSet loTypeId="urn:microsoft.com/office/officeart/2005/8/layout/vList2" loCatId="list" qsTypeId="urn:microsoft.com/office/officeart/2005/8/quickstyle/simple2" qsCatId="simple" csTypeId="urn:microsoft.com/office/officeart/2005/8/colors/accent2_5" csCatId="accent2"/>
      <dgm:spPr/>
      <dgm:t>
        <a:bodyPr/>
        <a:lstStyle/>
        <a:p>
          <a:endParaRPr lang="ru-RU"/>
        </a:p>
      </dgm:t>
    </dgm:pt>
    <dgm:pt modelId="{BA80B24B-8CE2-4CC6-9A55-C2518F9996E1}">
      <dgm:prSet/>
      <dgm:spPr/>
      <dgm:t>
        <a:bodyPr/>
        <a:lstStyle/>
        <a:p>
          <a:pPr algn="ctr" rtl="0"/>
          <a:r>
            <a:rPr lang="ru-RU" b="1" i="1" dirty="0" smtClean="0"/>
            <a:t>развивать умение анализировать объект или явление, выделять существенные факты, самостоятельно осуществлять эксперимент, отбирать средства и материалы для самостоятельной деятельности, делать выводы</a:t>
          </a:r>
          <a:endParaRPr lang="ru-RU" dirty="0"/>
        </a:p>
      </dgm:t>
    </dgm:pt>
    <dgm:pt modelId="{6620D75D-97A2-47FC-9F06-E840332E8430}" type="parTrans" cxnId="{FB7CD158-71AD-4D9C-BEE7-AC278153D302}">
      <dgm:prSet/>
      <dgm:spPr/>
      <dgm:t>
        <a:bodyPr/>
        <a:lstStyle/>
        <a:p>
          <a:endParaRPr lang="ru-RU"/>
        </a:p>
      </dgm:t>
    </dgm:pt>
    <dgm:pt modelId="{46B4B459-1A94-453A-9097-F7F25943B8E0}" type="sibTrans" cxnId="{FB7CD158-71AD-4D9C-BEE7-AC278153D302}">
      <dgm:prSet/>
      <dgm:spPr/>
      <dgm:t>
        <a:bodyPr/>
        <a:lstStyle/>
        <a:p>
          <a:endParaRPr lang="ru-RU"/>
        </a:p>
      </dgm:t>
    </dgm:pt>
    <dgm:pt modelId="{B2EFACE7-6D58-45D7-8764-583B51578CF5}" type="pres">
      <dgm:prSet presAssocID="{4374C15A-7E4D-4DF5-8FC1-F39DBAAB1E1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BC0D77-2435-492B-9629-CB04701191DC}" type="pres">
      <dgm:prSet presAssocID="{BA80B24B-8CE2-4CC6-9A55-C2518F9996E1}" presName="parentText" presStyleLbl="node1" presStyleIdx="0" presStyleCnt="1" custLinFactNeighborX="-884" custLinFactNeighborY="-137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7CD158-71AD-4D9C-BEE7-AC278153D302}" srcId="{4374C15A-7E4D-4DF5-8FC1-F39DBAAB1E15}" destId="{BA80B24B-8CE2-4CC6-9A55-C2518F9996E1}" srcOrd="0" destOrd="0" parTransId="{6620D75D-97A2-47FC-9F06-E840332E8430}" sibTransId="{46B4B459-1A94-453A-9097-F7F25943B8E0}"/>
    <dgm:cxn modelId="{FD372385-4E39-45A6-8977-26E804A554CC}" type="presOf" srcId="{BA80B24B-8CE2-4CC6-9A55-C2518F9996E1}" destId="{86BC0D77-2435-492B-9629-CB04701191DC}" srcOrd="0" destOrd="0" presId="urn:microsoft.com/office/officeart/2005/8/layout/vList2"/>
    <dgm:cxn modelId="{F83C0A3C-13BB-4E99-A67C-243580A0B051}" type="presOf" srcId="{4374C15A-7E4D-4DF5-8FC1-F39DBAAB1E15}" destId="{B2EFACE7-6D58-45D7-8764-583B51578CF5}" srcOrd="0" destOrd="0" presId="urn:microsoft.com/office/officeart/2005/8/layout/vList2"/>
    <dgm:cxn modelId="{86F8B345-E723-4F51-95E8-A6B0404AAE38}" type="presParOf" srcId="{B2EFACE7-6D58-45D7-8764-583B51578CF5}" destId="{86BC0D77-2435-492B-9629-CB04701191D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475E1B-087C-46BA-A687-E3D12E231019}" type="doc">
      <dgm:prSet loTypeId="urn:microsoft.com/office/officeart/2005/8/layout/cycle5" loCatId="cycle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A354C866-E47C-47C1-B7F0-409216414907}">
      <dgm:prSet custT="1"/>
      <dgm:spPr/>
      <dgm:t>
        <a:bodyPr/>
        <a:lstStyle/>
        <a:p>
          <a:pPr rtl="0"/>
          <a:r>
            <a:rPr lang="ru-RU" sz="2800" dirty="0" smtClean="0">
              <a:latin typeface="+mj-lt"/>
            </a:rPr>
            <a:t>Познавательное</a:t>
          </a:r>
          <a:r>
            <a:rPr lang="ru-RU" sz="2800" baseline="0" dirty="0" smtClean="0">
              <a:latin typeface="+mj-lt"/>
            </a:rPr>
            <a:t> развитие</a:t>
          </a:r>
          <a:endParaRPr lang="ru-RU" sz="2800" dirty="0">
            <a:latin typeface="+mj-lt"/>
          </a:endParaRPr>
        </a:p>
      </dgm:t>
    </dgm:pt>
    <dgm:pt modelId="{961066F3-3994-470E-9F60-F58A1A6D284F}" type="parTrans" cxnId="{07822546-E4DC-4621-88FB-A71F904778D0}">
      <dgm:prSet/>
      <dgm:spPr/>
      <dgm:t>
        <a:bodyPr/>
        <a:lstStyle/>
        <a:p>
          <a:endParaRPr lang="ru-RU"/>
        </a:p>
      </dgm:t>
    </dgm:pt>
    <dgm:pt modelId="{1680E331-E167-4A40-AE81-C6BF4DF323A9}" type="sibTrans" cxnId="{07822546-E4DC-4621-88FB-A71F904778D0}">
      <dgm:prSet/>
      <dgm:spPr/>
      <dgm:t>
        <a:bodyPr/>
        <a:lstStyle/>
        <a:p>
          <a:endParaRPr lang="ru-RU"/>
        </a:p>
      </dgm:t>
    </dgm:pt>
    <dgm:pt modelId="{8C5A2806-4B6C-47E2-8350-7E56A0FF9819}" type="pres">
      <dgm:prSet presAssocID="{33475E1B-087C-46BA-A687-E3D12E23101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0B7805-C0B8-439B-92D8-9849C9CC0EB0}" type="pres">
      <dgm:prSet presAssocID="{A354C866-E47C-47C1-B7F0-409216414907}" presName="node" presStyleLbl="node1" presStyleIdx="0" presStyleCnt="1" custScaleX="116521" custScaleY="87866" custRadScaleRad="106525" custRadScaleInc="-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822546-E4DC-4621-88FB-A71F904778D0}" srcId="{33475E1B-087C-46BA-A687-E3D12E231019}" destId="{A354C866-E47C-47C1-B7F0-409216414907}" srcOrd="0" destOrd="0" parTransId="{961066F3-3994-470E-9F60-F58A1A6D284F}" sibTransId="{1680E331-E167-4A40-AE81-C6BF4DF323A9}"/>
    <dgm:cxn modelId="{FFC7242E-BCE9-4C59-9D3C-192EDB2D32B9}" type="presOf" srcId="{A354C866-E47C-47C1-B7F0-409216414907}" destId="{E90B7805-C0B8-439B-92D8-9849C9CC0EB0}" srcOrd="0" destOrd="0" presId="urn:microsoft.com/office/officeart/2005/8/layout/cycle5"/>
    <dgm:cxn modelId="{2B8980DA-A759-42DE-88C0-6DB10F596BA4}" type="presOf" srcId="{33475E1B-087C-46BA-A687-E3D12E231019}" destId="{8C5A2806-4B6C-47E2-8350-7E56A0FF9819}" srcOrd="0" destOrd="0" presId="urn:microsoft.com/office/officeart/2005/8/layout/cycle5"/>
    <dgm:cxn modelId="{BAC4F855-985B-4938-9C6A-5C92FC78A953}" type="presParOf" srcId="{8C5A2806-4B6C-47E2-8350-7E56A0FF9819}" destId="{E90B7805-C0B8-439B-92D8-9849C9CC0EB0}" srcOrd="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9E1733F-6B46-4927-B890-9211F8E069C3}" type="doc">
      <dgm:prSet loTypeId="urn:microsoft.com/office/officeart/2005/8/layout/cycle5" loCatId="cycle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B190441F-6CD1-4AA8-9EA7-0B45BCE0DFBC}">
      <dgm:prSet custT="1"/>
      <dgm:spPr/>
      <dgm:t>
        <a:bodyPr/>
        <a:lstStyle/>
        <a:p>
          <a:pPr rtl="0"/>
          <a:r>
            <a:rPr lang="ru-RU" sz="3200" dirty="0" smtClean="0">
              <a:latin typeface="+mj-lt"/>
            </a:rPr>
            <a:t>Социально-коммуникативное</a:t>
          </a:r>
          <a:r>
            <a:rPr lang="ru-RU" sz="3200" baseline="0" dirty="0" smtClean="0">
              <a:latin typeface="+mj-lt"/>
            </a:rPr>
            <a:t> развитие</a:t>
          </a:r>
          <a:endParaRPr lang="ru-RU" sz="3200" dirty="0">
            <a:latin typeface="+mj-lt"/>
          </a:endParaRPr>
        </a:p>
      </dgm:t>
    </dgm:pt>
    <dgm:pt modelId="{DE0747C3-C207-495E-90E8-D28CC9FD49F0}" type="parTrans" cxnId="{3974848C-4F76-4F30-B05B-7F924D06D363}">
      <dgm:prSet/>
      <dgm:spPr/>
      <dgm:t>
        <a:bodyPr/>
        <a:lstStyle/>
        <a:p>
          <a:endParaRPr lang="ru-RU"/>
        </a:p>
      </dgm:t>
    </dgm:pt>
    <dgm:pt modelId="{CC75453A-CDFF-42FE-8DC5-88CEA9FB14C6}" type="sibTrans" cxnId="{3974848C-4F76-4F30-B05B-7F924D06D363}">
      <dgm:prSet/>
      <dgm:spPr/>
      <dgm:t>
        <a:bodyPr/>
        <a:lstStyle/>
        <a:p>
          <a:endParaRPr lang="ru-RU"/>
        </a:p>
      </dgm:t>
    </dgm:pt>
    <dgm:pt modelId="{D7B65834-BA24-4764-B863-9F4DB61D2272}" type="pres">
      <dgm:prSet presAssocID="{89E1733F-6B46-4927-B890-9211F8E069C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BB3792-08F1-4548-A895-928A219A5F74}" type="pres">
      <dgm:prSet presAssocID="{B190441F-6CD1-4AA8-9EA7-0B45BCE0DFBC}" presName="node" presStyleLbl="node1" presStyleIdx="0" presStyleCnt="1" custScaleX="135477" custScaleY="97099" custRadScaleRad="113792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E37247-CC99-4C2B-8DF1-4845C7EC3A8B}" type="presOf" srcId="{B190441F-6CD1-4AA8-9EA7-0B45BCE0DFBC}" destId="{95BB3792-08F1-4548-A895-928A219A5F74}" srcOrd="0" destOrd="0" presId="urn:microsoft.com/office/officeart/2005/8/layout/cycle5"/>
    <dgm:cxn modelId="{BE7D0BB1-4DC4-4AE3-BCAB-575CEBB2D613}" type="presOf" srcId="{89E1733F-6B46-4927-B890-9211F8E069C3}" destId="{D7B65834-BA24-4764-B863-9F4DB61D2272}" srcOrd="0" destOrd="0" presId="urn:microsoft.com/office/officeart/2005/8/layout/cycle5"/>
    <dgm:cxn modelId="{3974848C-4F76-4F30-B05B-7F924D06D363}" srcId="{89E1733F-6B46-4927-B890-9211F8E069C3}" destId="{B190441F-6CD1-4AA8-9EA7-0B45BCE0DFBC}" srcOrd="0" destOrd="0" parTransId="{DE0747C3-C207-495E-90E8-D28CC9FD49F0}" sibTransId="{CC75453A-CDFF-42FE-8DC5-88CEA9FB14C6}"/>
    <dgm:cxn modelId="{36117F78-D506-45D7-87CF-E50F172A1295}" type="presParOf" srcId="{D7B65834-BA24-4764-B863-9F4DB61D2272}" destId="{95BB3792-08F1-4548-A895-928A219A5F74}" srcOrd="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162E28E-E2C0-4A4D-92BF-3781F0566A29}" type="doc">
      <dgm:prSet loTypeId="urn:microsoft.com/office/officeart/2005/8/layout/cycle5" loCatId="cycle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4751A539-11C1-4BA1-9FB4-49B683FA4178}">
      <dgm:prSet/>
      <dgm:spPr/>
      <dgm:t>
        <a:bodyPr/>
        <a:lstStyle/>
        <a:p>
          <a:pPr rtl="0"/>
          <a:r>
            <a:rPr lang="ru-RU" b="1" i="1" dirty="0" smtClean="0">
              <a:latin typeface="+mj-lt"/>
            </a:rPr>
            <a:t>Художественно -эстетическое развитие.​</a:t>
          </a:r>
          <a:endParaRPr lang="ru-RU" dirty="0">
            <a:latin typeface="+mj-lt"/>
          </a:endParaRPr>
        </a:p>
      </dgm:t>
    </dgm:pt>
    <dgm:pt modelId="{B5D5D8B5-1AFB-43F8-8CEB-0C37646F53D2}" type="parTrans" cxnId="{941F36E1-8953-4A6B-8C6C-1ACCE9CB1F87}">
      <dgm:prSet/>
      <dgm:spPr/>
      <dgm:t>
        <a:bodyPr/>
        <a:lstStyle/>
        <a:p>
          <a:endParaRPr lang="ru-RU"/>
        </a:p>
      </dgm:t>
    </dgm:pt>
    <dgm:pt modelId="{68315812-6B65-46B3-8035-631946DCDA8D}" type="sibTrans" cxnId="{941F36E1-8953-4A6B-8C6C-1ACCE9CB1F87}">
      <dgm:prSet/>
      <dgm:spPr/>
      <dgm:t>
        <a:bodyPr/>
        <a:lstStyle/>
        <a:p>
          <a:endParaRPr lang="ru-RU"/>
        </a:p>
      </dgm:t>
    </dgm:pt>
    <dgm:pt modelId="{F9D88AD0-F14B-4F02-9D47-F97C9E24D672}" type="pres">
      <dgm:prSet presAssocID="{D162E28E-E2C0-4A4D-92BF-3781F0566A2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074E14-F3D9-4DC6-B981-A7B90874D625}" type="pres">
      <dgm:prSet presAssocID="{4751A539-11C1-4BA1-9FB4-49B683FA4178}" presName="node" presStyleLbl="node1" presStyleIdx="0" presStyleCnt="1" custScaleX="354325" custScaleY="127431" custRadScaleRad="101117" custRadScaleInc="1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1F36E1-8953-4A6B-8C6C-1ACCE9CB1F87}" srcId="{D162E28E-E2C0-4A4D-92BF-3781F0566A29}" destId="{4751A539-11C1-4BA1-9FB4-49B683FA4178}" srcOrd="0" destOrd="0" parTransId="{B5D5D8B5-1AFB-43F8-8CEB-0C37646F53D2}" sibTransId="{68315812-6B65-46B3-8035-631946DCDA8D}"/>
    <dgm:cxn modelId="{E24143E8-57DC-4678-976F-8A23292DD04A}" type="presOf" srcId="{D162E28E-E2C0-4A4D-92BF-3781F0566A29}" destId="{F9D88AD0-F14B-4F02-9D47-F97C9E24D672}" srcOrd="0" destOrd="0" presId="urn:microsoft.com/office/officeart/2005/8/layout/cycle5"/>
    <dgm:cxn modelId="{475C36FD-3BE4-457C-99BA-12ECEE17CBCA}" type="presOf" srcId="{4751A539-11C1-4BA1-9FB4-49B683FA4178}" destId="{C0074E14-F3D9-4DC6-B981-A7B90874D625}" srcOrd="0" destOrd="0" presId="urn:microsoft.com/office/officeart/2005/8/layout/cycle5"/>
    <dgm:cxn modelId="{E18AF377-CABB-479F-AB75-BC47E2E85346}" type="presParOf" srcId="{F9D88AD0-F14B-4F02-9D47-F97C9E24D672}" destId="{C0074E14-F3D9-4DC6-B981-A7B90874D625}" srcOrd="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C870732-6C5B-4227-919A-5035055DA239}" type="doc">
      <dgm:prSet loTypeId="urn:microsoft.com/office/officeart/2005/8/layout/vList2" loCatId="list" qsTypeId="urn:microsoft.com/office/officeart/2005/8/quickstyle/simple2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FCFB057F-BC8B-4805-A58B-CF4314C54F1F}">
      <dgm:prSet custT="1"/>
      <dgm:spPr/>
      <dgm:t>
        <a:bodyPr/>
        <a:lstStyle/>
        <a:p>
          <a:pPr algn="ctr" rtl="0"/>
          <a:r>
            <a:rPr lang="ru-RU" sz="1800" b="1" i="1" dirty="0" smtClean="0">
              <a:latin typeface="+mj-lt"/>
            </a:rPr>
            <a:t>случайные наблюдения и эксперименты (не требуют специальной подготовки, проводятся экспромтом в той ситуации, которая сложилась на тот момент, когда дети увидели что-то интересное)</a:t>
          </a:r>
          <a:endParaRPr lang="ru-RU" sz="1800" b="1" i="1" dirty="0">
            <a:latin typeface="+mj-lt"/>
          </a:endParaRPr>
        </a:p>
      </dgm:t>
    </dgm:pt>
    <dgm:pt modelId="{FDF120E6-C0FA-45E9-AFFD-BBABCE724DE0}" type="parTrans" cxnId="{EAFD71BB-F1C3-4BF6-A4AA-BE0F58E73A12}">
      <dgm:prSet/>
      <dgm:spPr/>
      <dgm:t>
        <a:bodyPr/>
        <a:lstStyle/>
        <a:p>
          <a:endParaRPr lang="ru-RU" sz="1600"/>
        </a:p>
      </dgm:t>
    </dgm:pt>
    <dgm:pt modelId="{CDCED138-7E98-42E4-9820-F9421BC35A7A}" type="sibTrans" cxnId="{EAFD71BB-F1C3-4BF6-A4AA-BE0F58E73A12}">
      <dgm:prSet/>
      <dgm:spPr/>
      <dgm:t>
        <a:bodyPr/>
        <a:lstStyle/>
        <a:p>
          <a:endParaRPr lang="ru-RU" sz="1600"/>
        </a:p>
      </dgm:t>
    </dgm:pt>
    <dgm:pt modelId="{426CAF21-764D-4DEC-A3DD-C96FF58DFA7F}" type="pres">
      <dgm:prSet presAssocID="{EC870732-6C5B-4227-919A-5035055DA2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2AC006-B9F3-4818-95EC-1E04303FB9FE}" type="pres">
      <dgm:prSet presAssocID="{FCFB057F-BC8B-4805-A58B-CF4314C54F1F}" presName="parentText" presStyleLbl="node1" presStyleIdx="0" presStyleCnt="1" custScaleY="105004" custLinFactNeighborX="-10832" custLinFactNeighborY="-524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FD71BB-F1C3-4BF6-A4AA-BE0F58E73A12}" srcId="{EC870732-6C5B-4227-919A-5035055DA239}" destId="{FCFB057F-BC8B-4805-A58B-CF4314C54F1F}" srcOrd="0" destOrd="0" parTransId="{FDF120E6-C0FA-45E9-AFFD-BBABCE724DE0}" sibTransId="{CDCED138-7E98-42E4-9820-F9421BC35A7A}"/>
    <dgm:cxn modelId="{F81D27B6-B0C3-4EC5-A4D4-D4995247FFEA}" type="presOf" srcId="{EC870732-6C5B-4227-919A-5035055DA239}" destId="{426CAF21-764D-4DEC-A3DD-C96FF58DFA7F}" srcOrd="0" destOrd="0" presId="urn:microsoft.com/office/officeart/2005/8/layout/vList2"/>
    <dgm:cxn modelId="{72FCE6FE-EEB6-45EC-86F7-CF55BA3CA303}" type="presOf" srcId="{FCFB057F-BC8B-4805-A58B-CF4314C54F1F}" destId="{492AC006-B9F3-4818-95EC-1E04303FB9FE}" srcOrd="0" destOrd="0" presId="urn:microsoft.com/office/officeart/2005/8/layout/vList2"/>
    <dgm:cxn modelId="{7DCCD06C-DE17-4CF3-8907-D25D79F8387F}" type="presParOf" srcId="{426CAF21-764D-4DEC-A3DD-C96FF58DFA7F}" destId="{492AC006-B9F3-4818-95EC-1E04303FB9F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3AD0900-5B16-4566-A35A-CFD9268C2444}" type="doc">
      <dgm:prSet loTypeId="urn:microsoft.com/office/officeart/2005/8/layout/vList2" loCatId="list" qsTypeId="urn:microsoft.com/office/officeart/2005/8/quickstyle/simple2" qsCatId="simple" csTypeId="urn:microsoft.com/office/officeart/2005/8/colors/accent2_5" csCatId="accent2"/>
      <dgm:spPr/>
      <dgm:t>
        <a:bodyPr/>
        <a:lstStyle/>
        <a:p>
          <a:endParaRPr lang="ru-RU"/>
        </a:p>
      </dgm:t>
    </dgm:pt>
    <dgm:pt modelId="{5E7BF446-4FFE-4086-8C36-7FD30413F3DC}">
      <dgm:prSet custT="1"/>
      <dgm:spPr/>
      <dgm:t>
        <a:bodyPr/>
        <a:lstStyle/>
        <a:p>
          <a:pPr algn="ctr" rtl="0"/>
          <a:r>
            <a:rPr lang="ru-RU" sz="2800" b="1" i="1" dirty="0" smtClean="0">
              <a:latin typeface="+mj-lt"/>
            </a:rPr>
            <a:t>плановые – заранее запланированные</a:t>
          </a:r>
          <a:endParaRPr lang="ru-RU" sz="2800" b="1" i="1" dirty="0">
            <a:latin typeface="+mj-lt"/>
          </a:endParaRPr>
        </a:p>
      </dgm:t>
    </dgm:pt>
    <dgm:pt modelId="{787472A4-5C68-4D00-859C-08A50A4058A7}" type="parTrans" cxnId="{9990D656-83E7-480F-80A8-6D8D996B3C4D}">
      <dgm:prSet/>
      <dgm:spPr/>
      <dgm:t>
        <a:bodyPr/>
        <a:lstStyle/>
        <a:p>
          <a:endParaRPr lang="ru-RU"/>
        </a:p>
      </dgm:t>
    </dgm:pt>
    <dgm:pt modelId="{079A5060-7656-449A-AE23-89F22DE4C74E}" type="sibTrans" cxnId="{9990D656-83E7-480F-80A8-6D8D996B3C4D}">
      <dgm:prSet/>
      <dgm:spPr/>
      <dgm:t>
        <a:bodyPr/>
        <a:lstStyle/>
        <a:p>
          <a:endParaRPr lang="ru-RU"/>
        </a:p>
      </dgm:t>
    </dgm:pt>
    <dgm:pt modelId="{550BDEEB-7D7A-4F16-9E68-F18E686B70AF}" type="pres">
      <dgm:prSet presAssocID="{F3AD0900-5B16-4566-A35A-CFD9268C24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999A92-A68E-4848-9984-07ED997388C6}" type="pres">
      <dgm:prSet presAssocID="{5E7BF446-4FFE-4086-8C36-7FD30413F3DC}" presName="parentText" presStyleLbl="node1" presStyleIdx="0" presStyleCnt="1" custLinFactNeighborX="-7921" custLinFactNeighborY="-163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32E35F-EDDD-4B6E-8867-ABC3FFF3B084}" type="presOf" srcId="{5E7BF446-4FFE-4086-8C36-7FD30413F3DC}" destId="{F3999A92-A68E-4848-9984-07ED997388C6}" srcOrd="0" destOrd="0" presId="urn:microsoft.com/office/officeart/2005/8/layout/vList2"/>
    <dgm:cxn modelId="{FD52685E-0973-4143-8FE6-0F2A27B0DDE0}" type="presOf" srcId="{F3AD0900-5B16-4566-A35A-CFD9268C2444}" destId="{550BDEEB-7D7A-4F16-9E68-F18E686B70AF}" srcOrd="0" destOrd="0" presId="urn:microsoft.com/office/officeart/2005/8/layout/vList2"/>
    <dgm:cxn modelId="{9990D656-83E7-480F-80A8-6D8D996B3C4D}" srcId="{F3AD0900-5B16-4566-A35A-CFD9268C2444}" destId="{5E7BF446-4FFE-4086-8C36-7FD30413F3DC}" srcOrd="0" destOrd="0" parTransId="{787472A4-5C68-4D00-859C-08A50A4058A7}" sibTransId="{079A5060-7656-449A-AE23-89F22DE4C74E}"/>
    <dgm:cxn modelId="{08C21F81-88C9-4E56-8F0D-84564787B45E}" type="presParOf" srcId="{550BDEEB-7D7A-4F16-9E68-F18E686B70AF}" destId="{F3999A92-A68E-4848-9984-07ED997388C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7B425-1188-43C0-9D83-9D358E29DD33}">
      <dsp:nvSpPr>
        <dsp:cNvPr id="0" name=""/>
        <dsp:cNvSpPr/>
      </dsp:nvSpPr>
      <dsp:spPr>
        <a:xfrm>
          <a:off x="0" y="0"/>
          <a:ext cx="7704856" cy="121680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latin typeface="+mj-lt"/>
            </a:rPr>
            <a:t>эксперимент как поиск ответов на детские вопросы</a:t>
          </a:r>
          <a:endParaRPr lang="ru-RU" sz="2800" b="1" i="1" kern="1200" dirty="0">
            <a:latin typeface="+mj-lt"/>
          </a:endParaRPr>
        </a:p>
      </dsp:txBody>
      <dsp:txXfrm>
        <a:off x="59399" y="59399"/>
        <a:ext cx="7586058" cy="109800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2134C8-6D08-4977-BCE4-C0FB62BAE1A7}">
      <dsp:nvSpPr>
        <dsp:cNvPr id="0" name=""/>
        <dsp:cNvSpPr/>
      </dsp:nvSpPr>
      <dsp:spPr>
        <a:xfrm>
          <a:off x="0" y="1"/>
          <a:ext cx="6264695" cy="1464257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dirty="0" smtClean="0">
              <a:latin typeface="+mj-lt"/>
            </a:rPr>
            <a:t>доступность – требует учёта особенностей развития детей, анализа материала с точки зрения его возможного усвоения</a:t>
          </a:r>
          <a:endParaRPr lang="ru-RU" sz="2200" b="1" i="1" kern="1200" dirty="0">
            <a:latin typeface="+mj-lt"/>
          </a:endParaRPr>
        </a:p>
      </dsp:txBody>
      <dsp:txXfrm>
        <a:off x="71479" y="71480"/>
        <a:ext cx="6121737" cy="132129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FDF772-0D96-410B-BF5D-E93BA242248D}">
      <dsp:nvSpPr>
        <dsp:cNvPr id="0" name=""/>
        <dsp:cNvSpPr/>
      </dsp:nvSpPr>
      <dsp:spPr>
        <a:xfrm>
          <a:off x="304761" y="0"/>
          <a:ext cx="6231237" cy="165456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+mj-lt"/>
            </a:rPr>
            <a:t>систематичность – прочность усвоения программного материала зависит от повторности непосредственно-образовательной деятельности</a:t>
          </a:r>
          <a:endParaRPr lang="ru-RU" sz="2400" b="1" i="1" kern="1200" dirty="0">
            <a:latin typeface="+mj-lt"/>
          </a:endParaRPr>
        </a:p>
      </dsp:txBody>
      <dsp:txXfrm>
        <a:off x="385530" y="80769"/>
        <a:ext cx="6069699" cy="149302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3434EC-06C0-4F08-9354-A24E17A8D541}">
      <dsp:nvSpPr>
        <dsp:cNvPr id="0" name=""/>
        <dsp:cNvSpPr/>
      </dsp:nvSpPr>
      <dsp:spPr>
        <a:xfrm>
          <a:off x="0" y="16628"/>
          <a:ext cx="6454504" cy="149553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smtClean="0">
              <a:latin typeface="+mj-lt"/>
            </a:rPr>
            <a:t>последовательность и постепенность использования материала для эксперимента от простого к более сложному</a:t>
          </a:r>
          <a:endParaRPr lang="ru-RU" sz="2300" b="1" i="1" kern="1200" dirty="0">
            <a:latin typeface="+mj-lt"/>
          </a:endParaRPr>
        </a:p>
      </dsp:txBody>
      <dsp:txXfrm>
        <a:off x="73006" y="89634"/>
        <a:ext cx="6308492" cy="134952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1BF8C3-4E3A-4821-BC03-8B845B59E637}">
      <dsp:nvSpPr>
        <dsp:cNvPr id="0" name=""/>
        <dsp:cNvSpPr/>
      </dsp:nvSpPr>
      <dsp:spPr>
        <a:xfrm>
          <a:off x="104176" y="0"/>
          <a:ext cx="6251020" cy="98001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+mj-lt"/>
            </a:rPr>
            <a:t>сформировать познавательную активность детей дошкольного возраста через детское экспериментирование</a:t>
          </a:r>
          <a:endParaRPr lang="ru-RU" sz="2400" b="1" i="1" kern="1200" dirty="0">
            <a:latin typeface="+mj-lt"/>
          </a:endParaRPr>
        </a:p>
      </dsp:txBody>
      <dsp:txXfrm>
        <a:off x="152016" y="47840"/>
        <a:ext cx="6155340" cy="8843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34EB3-B1B0-416D-906B-B118CC71EB43}">
      <dsp:nvSpPr>
        <dsp:cNvPr id="0" name=""/>
        <dsp:cNvSpPr/>
      </dsp:nvSpPr>
      <dsp:spPr>
        <a:xfrm>
          <a:off x="0" y="0"/>
          <a:ext cx="6363581" cy="939011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dirty="0" smtClean="0">
              <a:latin typeface="+mj-lt"/>
            </a:rPr>
            <a:t>сформировать у детей разные способы познания, необходимые в эксперименте</a:t>
          </a:r>
          <a:endParaRPr lang="ru-RU" sz="2200" b="1" i="1" kern="1200" dirty="0">
            <a:latin typeface="+mj-lt"/>
          </a:endParaRPr>
        </a:p>
      </dsp:txBody>
      <dsp:txXfrm>
        <a:off x="45839" y="45839"/>
        <a:ext cx="6271903" cy="8473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BC0D77-2435-492B-9629-CB04701191DC}">
      <dsp:nvSpPr>
        <dsp:cNvPr id="0" name=""/>
        <dsp:cNvSpPr/>
      </dsp:nvSpPr>
      <dsp:spPr>
        <a:xfrm>
          <a:off x="0" y="3"/>
          <a:ext cx="6580349" cy="107055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dirty="0" smtClean="0"/>
            <a:t>развивать умение анализировать объект или явление, выделять существенные факты, самостоятельно осуществлять эксперимент, отбирать средства и материалы для самостоятельной деятельности, делать выводы</a:t>
          </a:r>
          <a:endParaRPr lang="ru-RU" sz="1500" kern="1200" dirty="0"/>
        </a:p>
      </dsp:txBody>
      <dsp:txXfrm>
        <a:off x="52260" y="52263"/>
        <a:ext cx="6475829" cy="9660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0B7805-C0B8-439B-92D8-9849C9CC0EB0}">
      <dsp:nvSpPr>
        <dsp:cNvPr id="0" name=""/>
        <dsp:cNvSpPr/>
      </dsp:nvSpPr>
      <dsp:spPr>
        <a:xfrm>
          <a:off x="0" y="109059"/>
          <a:ext cx="3165835" cy="1551738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+mj-lt"/>
            </a:rPr>
            <a:t>Познавательное</a:t>
          </a:r>
          <a:r>
            <a:rPr lang="ru-RU" sz="2800" kern="1200" baseline="0" dirty="0" smtClean="0">
              <a:latin typeface="+mj-lt"/>
            </a:rPr>
            <a:t> развитие</a:t>
          </a:r>
          <a:endParaRPr lang="ru-RU" sz="2800" kern="1200" dirty="0">
            <a:latin typeface="+mj-lt"/>
          </a:endParaRPr>
        </a:p>
      </dsp:txBody>
      <dsp:txXfrm>
        <a:off x="75750" y="184809"/>
        <a:ext cx="3014335" cy="14002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BB3792-08F1-4548-A895-928A219A5F74}">
      <dsp:nvSpPr>
        <dsp:cNvPr id="0" name=""/>
        <dsp:cNvSpPr/>
      </dsp:nvSpPr>
      <dsp:spPr>
        <a:xfrm>
          <a:off x="0" y="22538"/>
          <a:ext cx="3236414" cy="150774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+mj-lt"/>
            </a:rPr>
            <a:t>Социально-коммуникативное</a:t>
          </a:r>
          <a:r>
            <a:rPr lang="ru-RU" sz="3200" kern="1200" baseline="0" dirty="0" smtClean="0">
              <a:latin typeface="+mj-lt"/>
            </a:rPr>
            <a:t> развитие</a:t>
          </a:r>
          <a:endParaRPr lang="ru-RU" sz="3200" kern="1200" dirty="0">
            <a:latin typeface="+mj-lt"/>
          </a:endParaRPr>
        </a:p>
      </dsp:txBody>
      <dsp:txXfrm>
        <a:off x="73602" y="96140"/>
        <a:ext cx="3089210" cy="136053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074E14-F3D9-4DC6-B981-A7B90874D625}">
      <dsp:nvSpPr>
        <dsp:cNvPr id="0" name=""/>
        <dsp:cNvSpPr/>
      </dsp:nvSpPr>
      <dsp:spPr>
        <a:xfrm>
          <a:off x="0" y="0"/>
          <a:ext cx="6160610" cy="1440158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1" kern="1200" dirty="0" smtClean="0">
              <a:latin typeface="+mj-lt"/>
            </a:rPr>
            <a:t>Художественно -эстетическое развитие.​</a:t>
          </a:r>
          <a:endParaRPr lang="ru-RU" sz="3600" kern="1200" dirty="0">
            <a:latin typeface="+mj-lt"/>
          </a:endParaRPr>
        </a:p>
      </dsp:txBody>
      <dsp:txXfrm>
        <a:off x="70303" y="70303"/>
        <a:ext cx="6020004" cy="12995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2AC006-B9F3-4818-95EC-1E04303FB9FE}">
      <dsp:nvSpPr>
        <dsp:cNvPr id="0" name=""/>
        <dsp:cNvSpPr/>
      </dsp:nvSpPr>
      <dsp:spPr>
        <a:xfrm>
          <a:off x="0" y="0"/>
          <a:ext cx="7632848" cy="1277688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+mj-lt"/>
            </a:rPr>
            <a:t>случайные наблюдения и эксперименты (не требуют специальной подготовки, проводятся экспромтом в той ситуации, которая сложилась на тот момент, когда дети увидели что-то интересное)</a:t>
          </a:r>
          <a:endParaRPr lang="ru-RU" sz="1800" b="1" i="1" kern="1200" dirty="0">
            <a:latin typeface="+mj-lt"/>
          </a:endParaRPr>
        </a:p>
      </dsp:txBody>
      <dsp:txXfrm>
        <a:off x="62372" y="62372"/>
        <a:ext cx="7508104" cy="115294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999A92-A68E-4848-9984-07ED997388C6}">
      <dsp:nvSpPr>
        <dsp:cNvPr id="0" name=""/>
        <dsp:cNvSpPr/>
      </dsp:nvSpPr>
      <dsp:spPr>
        <a:xfrm>
          <a:off x="0" y="0"/>
          <a:ext cx="7704856" cy="121680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latin typeface="+mj-lt"/>
            </a:rPr>
            <a:t>плановые – заранее запланированные</a:t>
          </a:r>
          <a:endParaRPr lang="ru-RU" sz="2800" b="1" i="1" kern="1200" dirty="0">
            <a:latin typeface="+mj-lt"/>
          </a:endParaRPr>
        </a:p>
      </dsp:txBody>
      <dsp:txXfrm>
        <a:off x="59399" y="59399"/>
        <a:ext cx="7586058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13" Type="http://schemas.openxmlformats.org/officeDocument/2006/relationships/diagramLayout" Target="../diagrams/layout16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12" Type="http://schemas.openxmlformats.org/officeDocument/2006/relationships/diagramData" Target="../diagrams/data16.xml"/><Relationship Id="rId2" Type="http://schemas.openxmlformats.org/officeDocument/2006/relationships/diagramData" Target="../diagrams/data14.xml"/><Relationship Id="rId16" Type="http://schemas.microsoft.com/office/2007/relationships/diagramDrawing" Target="../diagrams/drawing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5" Type="http://schemas.openxmlformats.org/officeDocument/2006/relationships/diagramColors" Target="../diagrams/colors16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Relationship Id="rId14" Type="http://schemas.openxmlformats.org/officeDocument/2006/relationships/diagramQuickStyle" Target="../diagrams/quickStyle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diagramLayout" Target="../diagrams/layout10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diagramData" Target="../diagrams/data10.xml"/><Relationship Id="rId2" Type="http://schemas.openxmlformats.org/officeDocument/2006/relationships/diagramData" Target="../diagrams/data8.xml"/><Relationship Id="rId16" Type="http://schemas.microsoft.com/office/2007/relationships/diagramDrawing" Target="../diagrams/drawing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5" Type="http://schemas.openxmlformats.org/officeDocument/2006/relationships/diagramColors" Target="../diagrams/colors10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diagramQuickStyle" Target="../diagrams/quickStyle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diagramLayout" Target="../diagrams/layout13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diagramData" Target="../diagrams/data13.xml"/><Relationship Id="rId2" Type="http://schemas.openxmlformats.org/officeDocument/2006/relationships/diagramData" Target="../diagrams/data11.xml"/><Relationship Id="rId16" Type="http://schemas.microsoft.com/office/2007/relationships/diagramDrawing" Target="../diagrams/drawing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5" Type="http://schemas.openxmlformats.org/officeDocument/2006/relationships/diagramColors" Target="../diagrams/colors13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Relationship Id="rId14" Type="http://schemas.openxmlformats.org/officeDocument/2006/relationships/diagramQuickStyle" Target="../diagrams/quickStyle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36828" y="836712"/>
            <a:ext cx="69195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Arial" charset="0"/>
              </a:rPr>
              <a:t>Муниципальное казенное дошкольное образовательное учреждение – детский сад №10, г. Татарска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08406" y="1700808"/>
            <a:ext cx="73130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Calibri" pitchFamily="34" charset="0"/>
              </a:rPr>
              <a:t>Детское экспериментирование как средство развития познавательной активности дошкольников</a:t>
            </a:r>
            <a:endParaRPr lang="ru-RU" sz="3600" i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55976" y="4216540"/>
            <a:ext cx="4572000" cy="12741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ru-RU" sz="2400" b="1" dirty="0" smtClean="0">
                <a:solidFill>
                  <a:prstClr val="white"/>
                </a:solidFill>
                <a:latin typeface="Verdana"/>
              </a:rPr>
              <a:t>Выполнил</a:t>
            </a:r>
            <a:r>
              <a:rPr lang="ru-RU" sz="2400" dirty="0" smtClean="0">
                <a:solidFill>
                  <a:prstClr val="white"/>
                </a:solidFill>
                <a:latin typeface="Verdana"/>
              </a:rPr>
              <a:t>: воспитатель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ru-RU" sz="2400" dirty="0" smtClean="0">
                <a:solidFill>
                  <a:prstClr val="white"/>
                </a:solidFill>
                <a:latin typeface="Verdana"/>
              </a:rPr>
              <a:t>Червякова Ольга Яковлевна</a:t>
            </a:r>
            <a:endParaRPr lang="ru-RU" sz="2400" dirty="0">
              <a:solidFill>
                <a:prstClr val="white"/>
              </a:solidFill>
              <a:latin typeface="Verdana"/>
            </a:endParaRPr>
          </a:p>
        </p:txBody>
      </p:sp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1008"/>
            <a:ext cx="2184178" cy="308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картинка глобуса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246" y="5044402"/>
            <a:ext cx="1223108" cy="154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98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69458" y="404664"/>
            <a:ext cx="60304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i="1" dirty="0" smtClean="0">
                <a:solidFill>
                  <a:srgbClr val="FF0000"/>
                </a:solidFill>
                <a:latin typeface="Calibri"/>
              </a:rPr>
              <a:t>Опыт:</a:t>
            </a:r>
          </a:p>
          <a:p>
            <a:pPr lvl="0" algn="ctr"/>
            <a:r>
              <a:rPr lang="ru-RU" sz="4000" b="1" i="1" dirty="0" smtClean="0">
                <a:solidFill>
                  <a:srgbClr val="FF0000"/>
                </a:solidFill>
                <a:latin typeface="Calibri"/>
              </a:rPr>
              <a:t> Вода не имеет цвета (прозрачная)</a:t>
            </a:r>
            <a:endParaRPr lang="ru-RU" sz="4000" b="1" i="1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2050" name="Picture 2" descr="C:\Users\Александр\Desktop\занятие свойства воды О.Я. Червякова\CAM000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513" y="2369032"/>
            <a:ext cx="5685950" cy="426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Картинки по запросу картинка глобуса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044402"/>
            <a:ext cx="1223108" cy="154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65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3751" y="620688"/>
            <a:ext cx="697902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i="1" dirty="0">
                <a:solidFill>
                  <a:srgbClr val="FF0000"/>
                </a:solidFill>
                <a:latin typeface="Calibri"/>
              </a:rPr>
              <a:t>Опыт</a:t>
            </a:r>
            <a:r>
              <a:rPr lang="ru-RU" sz="4000" b="1" i="1" dirty="0" smtClean="0">
                <a:solidFill>
                  <a:srgbClr val="FF0000"/>
                </a:solidFill>
                <a:latin typeface="Calibri"/>
              </a:rPr>
              <a:t>:</a:t>
            </a:r>
          </a:p>
          <a:p>
            <a:pPr lvl="0" algn="ctr"/>
            <a:r>
              <a:rPr lang="ru-RU" sz="4000" b="1" i="1" dirty="0" smtClean="0">
                <a:solidFill>
                  <a:srgbClr val="FF0000"/>
                </a:solidFill>
                <a:latin typeface="Calibri"/>
              </a:rPr>
              <a:t>Вода не имеет вкуса и запаха</a:t>
            </a:r>
            <a:endParaRPr lang="ru-RU" sz="4000" b="1" i="1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3074" name="Picture 2" descr="C:\Users\Александр\Desktop\занятие свойства воды О.Я. Червякова\CAM000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1964"/>
            <a:ext cx="4355976" cy="341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лександр\Desktop\занятие свойства воды О.Я. Червякова\CAM000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499" y="2251964"/>
            <a:ext cx="451250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84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404664"/>
            <a:ext cx="66527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i="1" dirty="0">
                <a:solidFill>
                  <a:srgbClr val="FF0000"/>
                </a:solidFill>
                <a:latin typeface="Calibri"/>
              </a:rPr>
              <a:t>Опыт</a:t>
            </a:r>
            <a:r>
              <a:rPr lang="ru-RU" sz="4000" b="1" i="1" dirty="0" smtClean="0">
                <a:solidFill>
                  <a:srgbClr val="FF0000"/>
                </a:solidFill>
                <a:latin typeface="Calibri"/>
              </a:rPr>
              <a:t>:</a:t>
            </a:r>
          </a:p>
          <a:p>
            <a:pPr lvl="0" algn="ctr"/>
            <a:r>
              <a:rPr lang="ru-RU" sz="4000" b="1" i="1" dirty="0" smtClean="0">
                <a:solidFill>
                  <a:srgbClr val="FF0000"/>
                </a:solidFill>
                <a:latin typeface="Calibri"/>
              </a:rPr>
              <a:t>Сахар растворяется в воде, а речной песок нет</a:t>
            </a:r>
            <a:endParaRPr lang="ru-RU" sz="4000" b="1" i="1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4098" name="Picture 2" descr="C:\Users\Александр\Desktop\занятие свойства воды О.Я. Червякова\CAM000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5" y="2343656"/>
            <a:ext cx="4123007" cy="309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лександр\Desktop\занятие свойства воды О.Я. Червякова\CAM000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824" y="3140968"/>
            <a:ext cx="4994217" cy="374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55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1790" y="620688"/>
            <a:ext cx="91548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i="1" dirty="0">
                <a:solidFill>
                  <a:srgbClr val="FF0000"/>
                </a:solidFill>
                <a:latin typeface="Calibri"/>
              </a:rPr>
              <a:t>Опыт</a:t>
            </a:r>
            <a:r>
              <a:rPr lang="ru-RU" sz="3600" b="1" i="1" dirty="0" smtClean="0">
                <a:solidFill>
                  <a:srgbClr val="FF0000"/>
                </a:solidFill>
                <a:latin typeface="Calibri"/>
              </a:rPr>
              <a:t>:</a:t>
            </a:r>
          </a:p>
          <a:p>
            <a:pPr lvl="0" algn="ctr"/>
            <a:r>
              <a:rPr lang="ru-RU" sz="3600" b="1" i="1" dirty="0" smtClean="0">
                <a:solidFill>
                  <a:srgbClr val="FF0000"/>
                </a:solidFill>
                <a:latin typeface="Calibri"/>
              </a:rPr>
              <a:t>Вода бывает в твердом состоянии (лёд)</a:t>
            </a:r>
            <a:endParaRPr lang="ru-RU" sz="3600" b="1" i="1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5122" name="Picture 2" descr="C:\Users\Александр\Desktop\занятие свойства воды О.Я. Червякова\CAM000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78643"/>
            <a:ext cx="6034701" cy="452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Картинки по запросу картинка глобуса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033670"/>
            <a:ext cx="1223108" cy="154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7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620688"/>
            <a:ext cx="4649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Calibri"/>
              </a:rPr>
              <a:t>Методы и приемы:</a:t>
            </a:r>
            <a:endParaRPr lang="ru-RU" sz="40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46764905"/>
              </p:ext>
            </p:extLst>
          </p:nvPr>
        </p:nvGraphicFramePr>
        <p:xfrm>
          <a:off x="1259632" y="1484784"/>
          <a:ext cx="6552728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439080526"/>
              </p:ext>
            </p:extLst>
          </p:nvPr>
        </p:nvGraphicFramePr>
        <p:xfrm>
          <a:off x="1099870" y="2852936"/>
          <a:ext cx="6784497" cy="1536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80788627"/>
              </p:ext>
            </p:extLst>
          </p:nvPr>
        </p:nvGraphicFramePr>
        <p:xfrm>
          <a:off x="1259632" y="4437112"/>
          <a:ext cx="6696744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60128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209" y="539993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200" b="1" i="1" dirty="0">
                <a:solidFill>
                  <a:srgbClr val="FF0000"/>
                </a:solidFill>
                <a:latin typeface="+mj-lt"/>
                <a:ea typeface="Times New Roman"/>
              </a:rPr>
              <a:t>В работе с детьми учитываю следующие основные правила проведения экспериментов:</a:t>
            </a:r>
            <a:endParaRPr lang="ru-RU" sz="3200" b="1" i="1" dirty="0">
              <a:solidFill>
                <a:srgbClr val="FF0000"/>
              </a:solidFill>
              <a:effectLst/>
              <a:latin typeface="+mj-lt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4392" y="2070709"/>
            <a:ext cx="8955213" cy="4199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318770" algn="l"/>
              </a:tabLst>
            </a:pPr>
            <a:r>
              <a:rPr lang="ru-RU" sz="2000" b="1" i="1" dirty="0">
                <a:solidFill>
                  <a:schemeClr val="tx2"/>
                </a:solidFill>
                <a:latin typeface="+mj-lt"/>
                <a:ea typeface="Times New Roman"/>
              </a:rPr>
              <a:t>Установить цель эксперимента: для чего мы проводим опыт.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318770" algn="l"/>
              </a:tabLst>
            </a:pPr>
            <a:r>
              <a:rPr lang="ru-RU" sz="2000" b="1" i="1" dirty="0">
                <a:solidFill>
                  <a:schemeClr val="tx2"/>
                </a:solidFill>
                <a:latin typeface="+mj-lt"/>
                <a:ea typeface="Times New Roman"/>
              </a:rPr>
              <a:t>Подобрать все необходимые материалы для проведения опыта.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318770" algn="l"/>
              </a:tabLst>
            </a:pPr>
            <a:r>
              <a:rPr lang="ru-RU" sz="2000" b="1" i="1" dirty="0">
                <a:solidFill>
                  <a:schemeClr val="tx2"/>
                </a:solidFill>
                <a:latin typeface="+mj-lt"/>
                <a:ea typeface="Times New Roman"/>
              </a:rPr>
              <a:t>Обсудить весь процесс эксперимента: как мы будем действовать, проговорить все шаги опыта (по схеме алгоритма, рисунка или модели).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318770" algn="l"/>
              </a:tabLst>
            </a:pPr>
            <a:r>
              <a:rPr lang="ru-RU" sz="2000" b="1" i="1" dirty="0">
                <a:solidFill>
                  <a:schemeClr val="tx2"/>
                </a:solidFill>
                <a:latin typeface="+mj-lt"/>
                <a:ea typeface="Times New Roman"/>
              </a:rPr>
              <a:t>Подвести итог эксперимента: что получилось, произошло. Обязательно установить соответствие с явлениями,  происходящими в природе (если это являлось целью).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318770" algn="l"/>
              </a:tabLst>
            </a:pPr>
            <a:r>
              <a:rPr lang="ru-RU" sz="2000" b="1" i="1" dirty="0">
                <a:solidFill>
                  <a:schemeClr val="tx2"/>
                </a:solidFill>
                <a:latin typeface="+mj-lt"/>
                <a:ea typeface="Times New Roman"/>
              </a:rPr>
              <a:t>Результаты эксперимента отобразить в один из проектов развивающей среды: дневник наблюдений, коллекция, макет и т.д.</a:t>
            </a:r>
            <a:endParaRPr lang="ru-RU" sz="2000" b="1" i="1" dirty="0">
              <a:solidFill>
                <a:schemeClr val="tx2"/>
              </a:solidFill>
              <a:effectLst/>
              <a:latin typeface="+mj-lt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8348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1700" y="764704"/>
            <a:ext cx="820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latin typeface="+mj-lt"/>
              </a:rPr>
              <a:t>Успешность детей в развитии возможна лишь при условии тесного взаимодействия детского сада и семьи. </a:t>
            </a:r>
          </a:p>
        </p:txBody>
      </p:sp>
      <p:pic>
        <p:nvPicPr>
          <p:cNvPr id="3" name="Рисунок 2" descr="Фото-001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7126" y="2159005"/>
            <a:ext cx="6319250" cy="4469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8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83529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latin typeface="+mj-lt"/>
              </a:rPr>
              <a:t>График </a:t>
            </a:r>
            <a:r>
              <a:rPr lang="ru-RU" sz="2800" b="1" i="1" dirty="0" err="1">
                <a:solidFill>
                  <a:srgbClr val="FF0000"/>
                </a:solidFill>
                <a:latin typeface="+mj-lt"/>
              </a:rPr>
              <a:t>сформированности</a:t>
            </a:r>
            <a:r>
              <a:rPr lang="ru-RU" sz="2800" b="1" i="1" dirty="0">
                <a:solidFill>
                  <a:srgbClr val="FF0000"/>
                </a:solidFill>
                <a:latin typeface="+mj-lt"/>
              </a:rPr>
              <a:t>  навыков экспериментирования  у детей дошкольного возраста за период 2014 – 2015 учебный год составил 72.5%, за 2015-2016 учебный год – 87.5% .</a:t>
            </a:r>
          </a:p>
        </p:txBody>
      </p:sp>
      <p:pic>
        <p:nvPicPr>
          <p:cNvPr id="3" name="char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003" y="2436569"/>
            <a:ext cx="6215129" cy="452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8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695598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+mj-lt"/>
              </a:rPr>
              <a:t>В результате экспериментальной деятельности дети овладели умениями: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72816"/>
            <a:ext cx="712879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tx2"/>
                </a:solidFill>
                <a:latin typeface="+mj-lt"/>
              </a:rPr>
              <a:t>- видеть и выделять проблему;</a:t>
            </a:r>
          </a:p>
          <a:p>
            <a:r>
              <a:rPr lang="ru-RU" sz="2800" b="1" i="1" dirty="0">
                <a:solidFill>
                  <a:schemeClr val="tx2"/>
                </a:solidFill>
                <a:latin typeface="+mj-lt"/>
              </a:rPr>
              <a:t>- анализировать объект или явление;</a:t>
            </a:r>
          </a:p>
          <a:p>
            <a:r>
              <a:rPr lang="ru-RU" sz="2800" b="1" i="1" dirty="0">
                <a:solidFill>
                  <a:schemeClr val="tx2"/>
                </a:solidFill>
                <a:latin typeface="+mj-lt"/>
              </a:rPr>
              <a:t>- выделять существенные признаки и связи;</a:t>
            </a:r>
          </a:p>
          <a:p>
            <a:r>
              <a:rPr lang="ru-RU" sz="2800" b="1" i="1" dirty="0">
                <a:solidFill>
                  <a:schemeClr val="tx2"/>
                </a:solidFill>
                <a:latin typeface="+mj-lt"/>
              </a:rPr>
              <a:t>- сопоставлять различные факты;</a:t>
            </a:r>
          </a:p>
          <a:p>
            <a:r>
              <a:rPr lang="ru-RU" sz="2800" b="1" i="1" dirty="0">
                <a:solidFill>
                  <a:schemeClr val="tx2"/>
                </a:solidFill>
                <a:latin typeface="+mj-lt"/>
              </a:rPr>
              <a:t>- выдвигать гипотезы и предположения;</a:t>
            </a:r>
          </a:p>
          <a:p>
            <a:r>
              <a:rPr lang="ru-RU" sz="2800" b="1" i="1" dirty="0">
                <a:solidFill>
                  <a:schemeClr val="tx2"/>
                </a:solidFill>
                <a:latin typeface="+mj-lt"/>
              </a:rPr>
              <a:t>- отбирать средства и материалы для самостоятельной деятельности;</a:t>
            </a:r>
          </a:p>
          <a:p>
            <a:r>
              <a:rPr lang="ru-RU" sz="2800" b="1" i="1" dirty="0">
                <a:solidFill>
                  <a:schemeClr val="tx2"/>
                </a:solidFill>
                <a:latin typeface="+mj-lt"/>
              </a:rPr>
              <a:t>- самостоятельно осуществлять эксперимент, ставить цель, делать выводы.</a:t>
            </a:r>
          </a:p>
        </p:txBody>
      </p:sp>
      <p:pic>
        <p:nvPicPr>
          <p:cNvPr id="5" name="Picture 6" descr="Картинки по запросу картинка глобуса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358" y="4817043"/>
            <a:ext cx="1223108" cy="154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67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Александр\Desktop\j_h4SdJrh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2155"/>
            <a:ext cx="6185640" cy="390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6513" y="692696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+mj-lt"/>
              </a:rPr>
              <a:t>В сети Интернет создала свой сайт, на котором выкладываю свои разработки</a:t>
            </a:r>
          </a:p>
        </p:txBody>
      </p:sp>
      <p:pic>
        <p:nvPicPr>
          <p:cNvPr id="8" name="Рисунок 7" descr="http://chervyakova.netfolio.ru/photo/97cd4dd7-281f-48e2-926e-fd95a607beff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716" y="1862054"/>
            <a:ext cx="1665795" cy="2638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chervyakova.netfolio.ru/photo/5f647105-554a-4a37-94ff-87b0cde1a9b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852936"/>
            <a:ext cx="1726506" cy="2522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chervyakova.netfolio.ru/photo/0daff57a-5ed5-4845-8954-b0eba63f418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205" y="4507199"/>
            <a:ext cx="1665795" cy="2350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01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60648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Актуальность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484784"/>
            <a:ext cx="79208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tx2"/>
                </a:solidFill>
                <a:latin typeface="+mj-lt"/>
              </a:rPr>
              <a:t>С самого рождения ребенок является первооткрывателем, исследователем того мира, который его окружает. А особенно ребенок-дошкольник. Китайская пословица гласит: «Расскажи – и я забуду, покажи – и я запомню, дай попробовать и я пойму». Так и ребенок усваивает все прочно и надолго, когда слышит, видит и делает сам. При активном действии  ребенка в процессе познания действуют все органы чувств.   Учеными доказано, что чем больше органов чувств одновременно участвуют в процессе познания, тем лучше человек ощущает, запоминает,  осмысливает, понимает, усваивает, закрепляет  изучаемый  материал.</a:t>
            </a:r>
          </a:p>
        </p:txBody>
      </p:sp>
    </p:spTree>
    <p:extLst>
      <p:ext uri="{BB962C8B-B14F-4D97-AF65-F5344CB8AC3E}">
        <p14:creationId xmlns:p14="http://schemas.microsoft.com/office/powerpoint/2010/main" val="364537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0876" y="548680"/>
            <a:ext cx="64614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Calibri"/>
              </a:rPr>
              <a:t>Участие детей в конкурсах</a:t>
            </a:r>
            <a:endParaRPr lang="ru-RU" dirty="0"/>
          </a:p>
        </p:txBody>
      </p:sp>
      <p:pic>
        <p:nvPicPr>
          <p:cNvPr id="5" name="Рисунок 4" descr="E:\Червякова\диплом Егорова Соня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790" y="1270805"/>
            <a:ext cx="2437210" cy="292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E:\Червякова\киржбаум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1" y="1155065"/>
            <a:ext cx="2499360" cy="3234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bahman.netfolio.ru/files/18764004-d5b7-407c-ad45-664fb74fb35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38" y="1230848"/>
            <a:ext cx="2160334" cy="2859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bublits.netfolio.ru/files/f7cbaa27-6112-4173-b005-26f83b7be568.jpe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85438"/>
            <a:ext cx="2261412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bublits.netfolio.ru/files/19d95f58-aa1a-4980-96d1-1ece925349e2.jpe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448" y="4158953"/>
            <a:ext cx="2175179" cy="25760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755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28" y="1154061"/>
            <a:ext cx="903649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tx2"/>
                </a:solidFill>
                <a:latin typeface="+mj-lt"/>
              </a:rPr>
              <a:t>Уверена, что знания, умения, навыки поисковой деятельности, полученные, воспитанниками будут, полезны в дальнейшей жизни. А чтобы повысить интерес к деятельности регулярно повышаю уровень профессионального мастерства как на специально организованных курсах  повышения квалификации работников образования, так и путём участия в семинарах, методических объединениях и педагогических советах различного уровня</a:t>
            </a:r>
            <a:r>
              <a:rPr lang="ru-RU" sz="2400" b="1" i="1" dirty="0" smtClean="0">
                <a:solidFill>
                  <a:schemeClr val="tx2"/>
                </a:solidFill>
                <a:latin typeface="+mj-lt"/>
              </a:rPr>
              <a:t>.</a:t>
            </a:r>
          </a:p>
          <a:p>
            <a:pPr algn="ctr"/>
            <a:r>
              <a:rPr lang="ru-RU" sz="2400" b="1" i="1" dirty="0">
                <a:solidFill>
                  <a:schemeClr val="tx2"/>
                </a:solidFill>
                <a:latin typeface="+mj-lt"/>
              </a:rPr>
              <a:t>В сети Интернет </a:t>
            </a:r>
            <a:r>
              <a:rPr lang="ru-RU" sz="2400" b="1" i="1" dirty="0" smtClean="0">
                <a:solidFill>
                  <a:schemeClr val="tx2"/>
                </a:solidFill>
                <a:latin typeface="+mj-lt"/>
              </a:rPr>
              <a:t>выкладываю </a:t>
            </a:r>
            <a:r>
              <a:rPr lang="ru-RU" sz="2400" b="1" i="1" dirty="0">
                <a:solidFill>
                  <a:schemeClr val="tx2"/>
                </a:solidFill>
                <a:latin typeface="+mj-lt"/>
              </a:rPr>
              <a:t>свои разработки, картотеки, делюсь опытом с коллегами, получаю советы от более опытных педагогов. Участвую в различных конкурсах и мероприятиях.</a:t>
            </a:r>
          </a:p>
          <a:p>
            <a:pPr algn="ctr"/>
            <a:r>
              <a:rPr lang="ru-RU" sz="2400" b="1" i="1" dirty="0">
                <a:solidFill>
                  <a:schemeClr val="tx2"/>
                </a:solidFill>
                <a:latin typeface="+mj-lt"/>
              </a:rPr>
              <a:t>В дальнейшем планирую свой опыт по данному направлению представить вниманию коллег на РМО и в сети -  интернет.</a:t>
            </a:r>
          </a:p>
          <a:p>
            <a:pPr algn="ctr"/>
            <a:r>
              <a:rPr lang="ru-RU" sz="2400" b="1" i="1" dirty="0">
                <a:solidFill>
                  <a:schemeClr val="tx2"/>
                </a:solidFill>
                <a:latin typeface="+mj-lt"/>
              </a:rPr>
              <a:t> </a:t>
            </a:r>
          </a:p>
          <a:p>
            <a:pPr algn="ctr"/>
            <a:endParaRPr lang="ru-RU" sz="2000" b="1" i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449005"/>
            <a:ext cx="35573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Calibri"/>
              </a:rPr>
              <a:t>Перспективы:</a:t>
            </a:r>
            <a:r>
              <a:rPr lang="ru-RU" sz="3200" b="1" i="1" dirty="0" smtClean="0">
                <a:solidFill>
                  <a:srgbClr val="FF0000"/>
                </a:solidFill>
                <a:latin typeface="Calibri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251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1305032"/>
            <a:ext cx="8229600" cy="11430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Задачи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39852" y="2896141"/>
            <a:ext cx="2664295" cy="106571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84480" tIns="162560" rIns="284480" bIns="162560" numCol="1" spcCol="1270" anchor="ctr" anchorCtr="0">
            <a:noAutofit/>
          </a:bodyPr>
          <a:lstStyle/>
          <a:p>
            <a:pPr lvl="0" algn="ctr" defTabSz="1778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4000" b="1" i="1" kern="1200" dirty="0" smtClean="0">
                <a:latin typeface="+mj-lt"/>
              </a:rPr>
              <a:t>Задача 1</a:t>
            </a:r>
            <a:endParaRPr lang="ru-RU" sz="4000" b="1" i="1" kern="1200" dirty="0">
              <a:latin typeface="+mj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392252" y="3048541"/>
            <a:ext cx="2664295" cy="106571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84480" tIns="162560" rIns="284480" bIns="162560" numCol="1" spcCol="1270" anchor="ctr" anchorCtr="0">
            <a:noAutofit/>
          </a:bodyPr>
          <a:lstStyle/>
          <a:p>
            <a:pPr lvl="0" algn="ctr" defTabSz="1778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4000" b="1" i="1" kern="1200" dirty="0" smtClean="0">
                <a:latin typeface="+mj-lt"/>
              </a:rPr>
              <a:t>Задача 1</a:t>
            </a:r>
            <a:endParaRPr lang="ru-RU" sz="4000" b="1" i="1" kern="1200" dirty="0">
              <a:latin typeface="+mj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156176" y="1915173"/>
            <a:ext cx="2664295" cy="106571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84480" tIns="162560" rIns="284480" bIns="162560" numCol="1" spcCol="1270" anchor="ctr" anchorCtr="0">
            <a:noAutofit/>
          </a:bodyPr>
          <a:lstStyle/>
          <a:p>
            <a:pPr lvl="0" algn="ctr" defTabSz="1778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4000" b="1" i="1" kern="1200" dirty="0" smtClean="0">
                <a:latin typeface="+mj-lt"/>
              </a:rPr>
              <a:t>Задача3</a:t>
            </a:r>
            <a:endParaRPr lang="ru-RU" sz="4000" b="1" i="1" kern="1200" dirty="0">
              <a:latin typeface="+mj-lt"/>
            </a:endParaRPr>
          </a:p>
        </p:txBody>
      </p:sp>
      <p:graphicFrame>
        <p:nvGraphicFramePr>
          <p:cNvPr id="28" name="Схема 27"/>
          <p:cNvGraphicFramePr/>
          <p:nvPr>
            <p:extLst>
              <p:ext uri="{D42A27DB-BD31-4B8C-83A1-F6EECF244321}">
                <p14:modId xmlns:p14="http://schemas.microsoft.com/office/powerpoint/2010/main" val="4062164243"/>
              </p:ext>
            </p:extLst>
          </p:nvPr>
        </p:nvGraphicFramePr>
        <p:xfrm>
          <a:off x="323528" y="1772816"/>
          <a:ext cx="2664296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711221607"/>
              </p:ext>
            </p:extLst>
          </p:nvPr>
        </p:nvGraphicFramePr>
        <p:xfrm>
          <a:off x="1411034" y="2448032"/>
          <a:ext cx="6355197" cy="980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953755233"/>
              </p:ext>
            </p:extLst>
          </p:nvPr>
        </p:nvGraphicFramePr>
        <p:xfrm>
          <a:off x="1542608" y="3627206"/>
          <a:ext cx="6363581" cy="974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032624007"/>
              </p:ext>
            </p:extLst>
          </p:nvPr>
        </p:nvGraphicFramePr>
        <p:xfrm>
          <a:off x="1434224" y="4869160"/>
          <a:ext cx="6580349" cy="1365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6633" y="424860"/>
            <a:ext cx="91440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Calibri"/>
                <a:ea typeface="+mj-ea"/>
                <a:cs typeface="+mj-cs"/>
              </a:rPr>
              <a:t>Цель: </a:t>
            </a:r>
            <a:r>
              <a:rPr lang="ru-RU" sz="2400" b="1" i="1" dirty="0" smtClean="0">
                <a:solidFill>
                  <a:schemeClr val="tx2"/>
                </a:solidFill>
                <a:latin typeface="+mj-lt"/>
              </a:rPr>
              <a:t>создание </a:t>
            </a:r>
            <a:r>
              <a:rPr lang="ru-RU" sz="2400" b="1" i="1" dirty="0">
                <a:solidFill>
                  <a:schemeClr val="tx2"/>
                </a:solidFill>
                <a:latin typeface="+mj-lt"/>
              </a:rPr>
              <a:t>условий для формирования познавательной активности детей дошкольного возраста через детское экспериментирование.</a:t>
            </a:r>
          </a:p>
          <a:p>
            <a:pPr algn="ctr"/>
            <a:r>
              <a:rPr lang="ru-RU" sz="5000" b="1" i="1" dirty="0" smtClean="0">
                <a:solidFill>
                  <a:srgbClr val="FF0000"/>
                </a:solidFill>
                <a:latin typeface="Calibri"/>
                <a:ea typeface="+mj-ea"/>
                <a:cs typeface="+mj-cs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11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entr-eksperimentirovanija-v-gruppe-1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245647"/>
            <a:ext cx="3816424" cy="2664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Картинки по запросу картинка глобуса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573" y="5013282"/>
            <a:ext cx="1223108" cy="154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8591a088607aac46d4d10df7aa72fcdc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8326" y="1245647"/>
            <a:ext cx="4206355" cy="2664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Картинки по запросу картинка лабаратории в дет сад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645" y="4077072"/>
            <a:ext cx="4083362" cy="262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33595" y="548680"/>
            <a:ext cx="74744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Calibri"/>
                <a:ea typeface="+mj-ea"/>
                <a:cs typeface="+mj-cs"/>
              </a:rPr>
              <a:t>Центр детского экспериментирования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8376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764704"/>
            <a:ext cx="83432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Calibri"/>
              </a:rPr>
              <a:t>Связь с образовательными областями </a:t>
            </a:r>
            <a:endParaRPr lang="ru-RU" sz="3600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405497431"/>
              </p:ext>
            </p:extLst>
          </p:nvPr>
        </p:nvGraphicFramePr>
        <p:xfrm>
          <a:off x="1099411" y="1468667"/>
          <a:ext cx="3816424" cy="1767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 </a:t>
            </a:r>
            <a:endParaRPr lang="ru-RU" dirty="0"/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543814166"/>
              </p:ext>
            </p:extLst>
          </p:nvPr>
        </p:nvGraphicFramePr>
        <p:xfrm>
          <a:off x="4598462" y="1606260"/>
          <a:ext cx="3920252" cy="1552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6" name="Группа 15"/>
          <p:cNvGrpSpPr/>
          <p:nvPr/>
        </p:nvGrpSpPr>
        <p:grpSpPr>
          <a:xfrm>
            <a:off x="1099411" y="3244334"/>
            <a:ext cx="3165835" cy="1551738"/>
            <a:chOff x="0" y="109059"/>
            <a:chExt cx="3165835" cy="1551738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0" y="109059"/>
              <a:ext cx="3165835" cy="1551738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75750" y="184809"/>
              <a:ext cx="3014335" cy="14002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200" kern="1200" dirty="0">
                <a:latin typeface="+mj-lt"/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1297566" y="3613666"/>
            <a:ext cx="236795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latin typeface="+mj-lt"/>
              </a:rPr>
              <a:t>Физическое </a:t>
            </a:r>
          </a:p>
          <a:p>
            <a:r>
              <a:rPr lang="ru-RU" sz="3200" b="1" i="1" dirty="0" smtClean="0">
                <a:solidFill>
                  <a:schemeClr val="bg1"/>
                </a:solidFill>
                <a:latin typeface="+mj-lt"/>
              </a:rPr>
              <a:t>развитие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4694853" y="3279986"/>
            <a:ext cx="3165835" cy="1551738"/>
            <a:chOff x="0" y="109059"/>
            <a:chExt cx="3165835" cy="1551738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0" y="109059"/>
              <a:ext cx="3165835" cy="1551738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75750" y="184809"/>
              <a:ext cx="3014335" cy="14002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200" kern="1200" dirty="0">
                <a:latin typeface="+mj-lt"/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4767602" y="3705998"/>
            <a:ext cx="2738250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latin typeface="+mj-lt"/>
              </a:rPr>
              <a:t>     Речевое </a:t>
            </a:r>
          </a:p>
          <a:p>
            <a:r>
              <a:rPr lang="ru-RU" sz="3200" b="1" i="1" dirty="0" smtClean="0">
                <a:solidFill>
                  <a:schemeClr val="bg1"/>
                </a:solidFill>
                <a:latin typeface="+mj-lt"/>
              </a:rPr>
              <a:t>     развитие</a:t>
            </a:r>
            <a:r>
              <a:rPr lang="ru-RU" sz="3600" b="1" i="1" dirty="0" smtClean="0">
                <a:solidFill>
                  <a:schemeClr val="bg1"/>
                </a:solidFill>
                <a:latin typeface="+mj-lt"/>
              </a:rPr>
              <a:t>​   </a:t>
            </a:r>
            <a:endParaRPr lang="ru-RU" sz="3600" b="1" i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3857113457"/>
              </p:ext>
            </p:extLst>
          </p:nvPr>
        </p:nvGraphicFramePr>
        <p:xfrm>
          <a:off x="1435720" y="5085184"/>
          <a:ext cx="6160615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8984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620688"/>
            <a:ext cx="2736304" cy="2570977"/>
          </a:xfrm>
        </p:spPr>
        <p:txBody>
          <a:bodyPr>
            <a:noAutofit/>
          </a:bodyPr>
          <a:lstStyle/>
          <a:p>
            <a:r>
              <a:rPr lang="ru-RU" sz="2400" i="1" dirty="0">
                <a:solidFill>
                  <a:srgbClr val="FF0000"/>
                </a:solidFill>
              </a:rPr>
              <a:t>Одним из направлений детского экспериментирования в соответствии с ФГОС являются опыты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2" r="5942"/>
          <a:stretch>
            <a:fillRect/>
          </a:stretch>
        </p:blipFill>
        <p:spPr/>
      </p:pic>
      <p:pic>
        <p:nvPicPr>
          <p:cNvPr id="4098" name="Picture 2" descr="E:\занятие свойства воды О.Я. Червякова\CAM000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4" y="3717032"/>
            <a:ext cx="2736304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Картинки по запросу картинка глобуса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157192"/>
            <a:ext cx="1223108" cy="154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14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764704"/>
            <a:ext cx="73166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+mj-lt"/>
              </a:rPr>
              <a:t>Р</a:t>
            </a:r>
            <a:r>
              <a:rPr lang="ru-RU" sz="4000" b="1" i="1" dirty="0" smtClean="0">
                <a:solidFill>
                  <a:srgbClr val="FF0000"/>
                </a:solidFill>
                <a:latin typeface="+mj-lt"/>
              </a:rPr>
              <a:t>азновидности </a:t>
            </a:r>
            <a:r>
              <a:rPr lang="ru-RU" sz="4000" b="1" i="1" dirty="0">
                <a:solidFill>
                  <a:srgbClr val="FF0000"/>
                </a:solidFill>
                <a:latin typeface="+mj-lt"/>
              </a:rPr>
              <a:t>эксперимента:</a:t>
            </a:r>
            <a:endParaRPr lang="ru-RU" sz="4000" b="1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357616848"/>
              </p:ext>
            </p:extLst>
          </p:nvPr>
        </p:nvGraphicFramePr>
        <p:xfrm>
          <a:off x="899592" y="1628800"/>
          <a:ext cx="7632848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0855527"/>
              </p:ext>
            </p:extLst>
          </p:nvPr>
        </p:nvGraphicFramePr>
        <p:xfrm>
          <a:off x="873905" y="3140968"/>
          <a:ext cx="7704856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20103736"/>
              </p:ext>
            </p:extLst>
          </p:nvPr>
        </p:nvGraphicFramePr>
        <p:xfrm>
          <a:off x="899592" y="4653136"/>
          <a:ext cx="7704856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64951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410392"/>
            <a:ext cx="27558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latin typeface="Calibri"/>
              </a:rPr>
              <a:t>Принципы</a:t>
            </a:r>
            <a:endParaRPr lang="ru-RU" sz="20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68407765"/>
              </p:ext>
            </p:extLst>
          </p:nvPr>
        </p:nvGraphicFramePr>
        <p:xfrm>
          <a:off x="1377433" y="1179833"/>
          <a:ext cx="6264696" cy="1464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295111539"/>
              </p:ext>
            </p:extLst>
          </p:nvPr>
        </p:nvGraphicFramePr>
        <p:xfrm>
          <a:off x="1089401" y="2924944"/>
          <a:ext cx="6840760" cy="1656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372893140"/>
              </p:ext>
            </p:extLst>
          </p:nvPr>
        </p:nvGraphicFramePr>
        <p:xfrm>
          <a:off x="1331640" y="4725144"/>
          <a:ext cx="6454504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52381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2831" y="632905"/>
            <a:ext cx="72362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Calibri"/>
              </a:rPr>
              <a:t>Познавательно - исследовательский проект 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Calibri"/>
              </a:rPr>
              <a:t>«Что за водица – волшебница»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42058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b="1" i="1" dirty="0">
                <a:solidFill>
                  <a:schemeClr val="tx2"/>
                </a:solidFill>
                <a:latin typeface="+mj-lt"/>
              </a:rPr>
              <a:t>На первом этапе, в младшем дошкольном возрасте знакомлю детей с водой, её свойствами и продолжаю работу до того момента, пока дети не начинают принимать игровую ситуацию и участвовать в ней (наливаем – выливаем – измеряем)</a:t>
            </a:r>
          </a:p>
        </p:txBody>
      </p:sp>
      <p:pic>
        <p:nvPicPr>
          <p:cNvPr id="1026" name="Picture 2" descr="C:\Users\Александр\Desktop\занятие свойства воды О.Я. Червякова\CAM000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28746"/>
            <a:ext cx="4410872" cy="330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84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671</TotalTime>
  <Words>728</Words>
  <Application>Microsoft Office PowerPoint</Application>
  <PresentationFormat>Экран (4:3)</PresentationFormat>
  <Paragraphs>72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Презентация PowerPoint</vt:lpstr>
      <vt:lpstr>Актуальность</vt:lpstr>
      <vt:lpstr>Задачи</vt:lpstr>
      <vt:lpstr>Презентация PowerPoint</vt:lpstr>
      <vt:lpstr>Презентация PowerPoint</vt:lpstr>
      <vt:lpstr>Одним из направлений детского экспериментирования в соответствии с ФГОС являются опыты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Александр</cp:lastModifiedBy>
  <cp:revision>37</cp:revision>
  <dcterms:created xsi:type="dcterms:W3CDTF">2017-03-25T07:13:49Z</dcterms:created>
  <dcterms:modified xsi:type="dcterms:W3CDTF">2017-05-08T15:39:09Z</dcterms:modified>
</cp:coreProperties>
</file>